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8" r:id="rId2"/>
    <p:sldId id="280" r:id="rId3"/>
    <p:sldId id="281" r:id="rId4"/>
    <p:sldId id="287" r:id="rId5"/>
    <p:sldId id="286" r:id="rId6"/>
    <p:sldId id="284" r:id="rId7"/>
    <p:sldId id="285" r:id="rId8"/>
    <p:sldId id="291" r:id="rId9"/>
    <p:sldId id="297" r:id="rId10"/>
    <p:sldId id="302" r:id="rId11"/>
    <p:sldId id="296" r:id="rId12"/>
    <p:sldId id="289" r:id="rId13"/>
    <p:sldId id="301" r:id="rId14"/>
    <p:sldId id="300" r:id="rId15"/>
    <p:sldId id="298" r:id="rId16"/>
    <p:sldId id="294" r:id="rId17"/>
    <p:sldId id="295" r:id="rId18"/>
    <p:sldId id="299"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E8621A"/>
    <a:srgbClr val="215968"/>
    <a:srgbClr val="205968"/>
    <a:srgbClr val="800000"/>
    <a:srgbClr val="3E3497"/>
    <a:srgbClr val="2A36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33" autoAdjust="0"/>
    <p:restoredTop sz="84526" autoAdjust="0"/>
  </p:normalViewPr>
  <p:slideViewPr>
    <p:cSldViewPr snapToGrid="0">
      <p:cViewPr>
        <p:scale>
          <a:sx n="86" d="100"/>
          <a:sy n="86" d="100"/>
        </p:scale>
        <p:origin x="656" y="4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62A7F-8EFC-4C01-A883-134F4277DA95}" type="datetimeFigureOut">
              <a:rPr lang="en-GB" smtClean="0"/>
              <a:t>18/06/2018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71004B-F8F8-4B77-B0FF-3ABE3B1D384B}" type="slidenum">
              <a:rPr lang="en-GB" smtClean="0"/>
              <a:t>‹#›</a:t>
            </a:fld>
            <a:endParaRPr lang="en-GB"/>
          </a:p>
        </p:txBody>
      </p:sp>
    </p:spTree>
    <p:extLst>
      <p:ext uri="{BB962C8B-B14F-4D97-AF65-F5344CB8AC3E}">
        <p14:creationId xmlns:p14="http://schemas.microsoft.com/office/powerpoint/2010/main" val="1087134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71004B-F8F8-4B77-B0FF-3ABE3B1D384B}" type="slidenum">
              <a:rPr lang="en-GB" smtClean="0"/>
              <a:t>1</a:t>
            </a:fld>
            <a:endParaRPr lang="en-GB"/>
          </a:p>
        </p:txBody>
      </p:sp>
    </p:spTree>
    <p:extLst>
      <p:ext uri="{BB962C8B-B14F-4D97-AF65-F5344CB8AC3E}">
        <p14:creationId xmlns:p14="http://schemas.microsoft.com/office/powerpoint/2010/main" val="300814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71004B-F8F8-4B77-B0FF-3ABE3B1D384B}" type="slidenum">
              <a:rPr lang="en-GB" smtClean="0"/>
              <a:t>14</a:t>
            </a:fld>
            <a:endParaRPr lang="en-GB"/>
          </a:p>
        </p:txBody>
      </p:sp>
    </p:spTree>
    <p:extLst>
      <p:ext uri="{BB962C8B-B14F-4D97-AF65-F5344CB8AC3E}">
        <p14:creationId xmlns:p14="http://schemas.microsoft.com/office/powerpoint/2010/main" val="238319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71004B-F8F8-4B77-B0FF-3ABE3B1D384B}" type="slidenum">
              <a:rPr lang="en-GB" smtClean="0"/>
              <a:t>15</a:t>
            </a:fld>
            <a:endParaRPr lang="en-GB"/>
          </a:p>
        </p:txBody>
      </p:sp>
    </p:spTree>
    <p:extLst>
      <p:ext uri="{BB962C8B-B14F-4D97-AF65-F5344CB8AC3E}">
        <p14:creationId xmlns:p14="http://schemas.microsoft.com/office/powerpoint/2010/main" val="2967388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71004B-F8F8-4B77-B0FF-3ABE3B1D384B}" type="slidenum">
              <a:rPr lang="en-GB" smtClean="0"/>
              <a:t>16</a:t>
            </a:fld>
            <a:endParaRPr lang="en-GB"/>
          </a:p>
        </p:txBody>
      </p:sp>
    </p:spTree>
    <p:extLst>
      <p:ext uri="{BB962C8B-B14F-4D97-AF65-F5344CB8AC3E}">
        <p14:creationId xmlns:p14="http://schemas.microsoft.com/office/powerpoint/2010/main" val="358375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F5C74-B1E4-484E-8ABF-FE570CFBF444}" type="slidenum">
              <a:rPr lang="en-GB" smtClean="0"/>
              <a:t>18</a:t>
            </a:fld>
            <a:endParaRPr lang="en-GB"/>
          </a:p>
        </p:txBody>
      </p:sp>
    </p:spTree>
    <p:extLst>
      <p:ext uri="{BB962C8B-B14F-4D97-AF65-F5344CB8AC3E}">
        <p14:creationId xmlns:p14="http://schemas.microsoft.com/office/powerpoint/2010/main" val="2391989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x250</a:t>
            </a:r>
          </a:p>
        </p:txBody>
      </p:sp>
      <p:sp>
        <p:nvSpPr>
          <p:cNvPr id="4" name="Slide Number Placeholder 3"/>
          <p:cNvSpPr>
            <a:spLocks noGrp="1"/>
          </p:cNvSpPr>
          <p:nvPr>
            <p:ph type="sldNum" sz="quarter" idx="10"/>
          </p:nvPr>
        </p:nvSpPr>
        <p:spPr/>
        <p:txBody>
          <a:bodyPr/>
          <a:lstStyle/>
          <a:p>
            <a:fld id="{A071004B-F8F8-4B77-B0FF-3ABE3B1D384B}" type="slidenum">
              <a:rPr lang="en-GB" smtClean="0"/>
              <a:t>2</a:t>
            </a:fld>
            <a:endParaRPr lang="en-GB"/>
          </a:p>
        </p:txBody>
      </p:sp>
    </p:spTree>
    <p:extLst>
      <p:ext uri="{BB962C8B-B14F-4D97-AF65-F5344CB8AC3E}">
        <p14:creationId xmlns:p14="http://schemas.microsoft.com/office/powerpoint/2010/main" val="431488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A071004B-F8F8-4B77-B0FF-3ABE3B1D384B}" type="slidenum">
              <a:rPr lang="en-GB" smtClean="0"/>
              <a:t>3</a:t>
            </a:fld>
            <a:endParaRPr lang="en-GB"/>
          </a:p>
        </p:txBody>
      </p:sp>
    </p:spTree>
    <p:extLst>
      <p:ext uri="{BB962C8B-B14F-4D97-AF65-F5344CB8AC3E}">
        <p14:creationId xmlns:p14="http://schemas.microsoft.com/office/powerpoint/2010/main" val="3448600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Over the past few years there has been an interest toward cheap, low power portable electronics, which is driving the semiconductor industry to move toward more and more integration of functional blocks over a single IC in what is known as </a:t>
            </a:r>
            <a:r>
              <a:rPr lang="en-US" dirty="0" err="1"/>
              <a:t>SoC</a:t>
            </a:r>
            <a:r>
              <a:rPr lang="en-US" dirty="0"/>
              <a:t> design. </a:t>
            </a:r>
          </a:p>
          <a:p>
            <a:pPr marL="228600" indent="-228600">
              <a:buAutoNum type="arabicPeriod"/>
            </a:pPr>
            <a:r>
              <a:rPr lang="en-US" dirty="0"/>
              <a:t>The complexity of </a:t>
            </a:r>
            <a:r>
              <a:rPr lang="en-US" dirty="0" err="1"/>
              <a:t>SoC</a:t>
            </a:r>
            <a:r>
              <a:rPr lang="en-US" dirty="0"/>
              <a:t> designs nowadays is ever increasing and has resulted in more integration of mixed-signal blocks over a single IC.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Driven also by the need to be more powerful, semiconductor manufacturers continue to innovate technologies towards smaller and smaller transistor feature sizes (for example from 0.25um to 0.18um to 0.13um). As a result, there is an increasing need in re-designing functioning mixed signal designs for new technology processes.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 Digital IP reuse is a well- established world thanks to the advance in the well-defined and automated digital flow available nowadays through different CAD companies. The analog domain on the other hand is still suffering from the lack of automation, which resulted in the analog IP portion being manually redesigned each time an </a:t>
            </a:r>
            <a:r>
              <a:rPr lang="en-US" dirty="0" err="1"/>
              <a:t>SoC</a:t>
            </a:r>
            <a:r>
              <a:rPr lang="en-US" dirty="0"/>
              <a:t> is migrated from a technology to another.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A071004B-F8F8-4B77-B0FF-3ABE3B1D384B}" type="slidenum">
              <a:rPr lang="en-GB" smtClean="0"/>
              <a:t>4</a:t>
            </a:fld>
            <a:endParaRPr lang="en-GB"/>
          </a:p>
        </p:txBody>
      </p:sp>
    </p:spTree>
    <p:extLst>
      <p:ext uri="{BB962C8B-B14F-4D97-AF65-F5344CB8AC3E}">
        <p14:creationId xmlns:p14="http://schemas.microsoft.com/office/powerpoint/2010/main" val="4102061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Designers need to have access to a number of requirements to understand the conditions under which they can expect the IP to work.</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endParaRPr>
          </a:p>
        </p:txBody>
      </p:sp>
      <p:sp>
        <p:nvSpPr>
          <p:cNvPr id="4" name="Slide Number Placeholder 3"/>
          <p:cNvSpPr>
            <a:spLocks noGrp="1"/>
          </p:cNvSpPr>
          <p:nvPr>
            <p:ph type="sldNum" sz="quarter" idx="10"/>
          </p:nvPr>
        </p:nvSpPr>
        <p:spPr/>
        <p:txBody>
          <a:bodyPr/>
          <a:lstStyle/>
          <a:p>
            <a:fld id="{A071004B-F8F8-4B77-B0FF-3ABE3B1D384B}" type="slidenum">
              <a:rPr lang="en-GB" smtClean="0"/>
              <a:t>5</a:t>
            </a:fld>
            <a:endParaRPr lang="en-GB"/>
          </a:p>
        </p:txBody>
      </p:sp>
    </p:spTree>
    <p:extLst>
      <p:ext uri="{BB962C8B-B14F-4D97-AF65-F5344CB8AC3E}">
        <p14:creationId xmlns:p14="http://schemas.microsoft.com/office/powerpoint/2010/main" val="767671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71004B-F8F8-4B77-B0FF-3ABE3B1D384B}" type="slidenum">
              <a:rPr lang="en-GB" smtClean="0"/>
              <a:t>6</a:t>
            </a:fld>
            <a:endParaRPr lang="en-GB"/>
          </a:p>
        </p:txBody>
      </p:sp>
    </p:spTree>
    <p:extLst>
      <p:ext uri="{BB962C8B-B14F-4D97-AF65-F5344CB8AC3E}">
        <p14:creationId xmlns:p14="http://schemas.microsoft.com/office/powerpoint/2010/main" val="124645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primary reason IP-reuse strategies are not widely in place today is the extra effort required to package all the preceding requirements into a reusable form. Properly documenting everything required to pass the design to a different designer depletes precious design time. Therefore, to make a reuse strategy effective, you must minimize the extra effort to document and package the design. The most effective method is, of course, to capture and package the design process as it transpires, along with data for use in design reviews. A reuse strategy requiring minimal effort is, of course, more likely to be adopted.</a:t>
            </a:r>
          </a:p>
          <a:p>
            <a:endParaRPr lang="en-US" dirty="0"/>
          </a:p>
        </p:txBody>
      </p:sp>
      <p:sp>
        <p:nvSpPr>
          <p:cNvPr id="4" name="Slide Number Placeholder 3"/>
          <p:cNvSpPr>
            <a:spLocks noGrp="1"/>
          </p:cNvSpPr>
          <p:nvPr>
            <p:ph type="sldNum" sz="quarter" idx="10"/>
          </p:nvPr>
        </p:nvSpPr>
        <p:spPr/>
        <p:txBody>
          <a:bodyPr/>
          <a:lstStyle/>
          <a:p>
            <a:fld id="{A071004B-F8F8-4B77-B0FF-3ABE3B1D384B}" type="slidenum">
              <a:rPr lang="en-GB" smtClean="0"/>
              <a:t>8</a:t>
            </a:fld>
            <a:endParaRPr lang="en-GB"/>
          </a:p>
        </p:txBody>
      </p:sp>
    </p:spTree>
    <p:extLst>
      <p:ext uri="{BB962C8B-B14F-4D97-AF65-F5344CB8AC3E}">
        <p14:creationId xmlns:p14="http://schemas.microsoft.com/office/powerpoint/2010/main" val="2242709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accolades – forum for feedback</a:t>
            </a:r>
          </a:p>
        </p:txBody>
      </p:sp>
      <p:sp>
        <p:nvSpPr>
          <p:cNvPr id="4" name="Slide Number Placeholder 3"/>
          <p:cNvSpPr>
            <a:spLocks noGrp="1"/>
          </p:cNvSpPr>
          <p:nvPr>
            <p:ph type="sldNum" sz="quarter" idx="10"/>
          </p:nvPr>
        </p:nvSpPr>
        <p:spPr/>
        <p:txBody>
          <a:bodyPr/>
          <a:lstStyle/>
          <a:p>
            <a:fld id="{A071004B-F8F8-4B77-B0FF-3ABE3B1D384B}" type="slidenum">
              <a:rPr lang="en-GB" smtClean="0"/>
              <a:t>9</a:t>
            </a:fld>
            <a:endParaRPr lang="en-GB"/>
          </a:p>
        </p:txBody>
      </p:sp>
    </p:spTree>
    <p:extLst>
      <p:ext uri="{BB962C8B-B14F-4D97-AF65-F5344CB8AC3E}">
        <p14:creationId xmlns:p14="http://schemas.microsoft.com/office/powerpoint/2010/main" val="1039196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base</a:t>
            </a:r>
          </a:p>
        </p:txBody>
      </p:sp>
      <p:sp>
        <p:nvSpPr>
          <p:cNvPr id="4" name="Slide Number Placeholder 3"/>
          <p:cNvSpPr>
            <a:spLocks noGrp="1"/>
          </p:cNvSpPr>
          <p:nvPr>
            <p:ph type="sldNum" sz="quarter" idx="10"/>
          </p:nvPr>
        </p:nvSpPr>
        <p:spPr/>
        <p:txBody>
          <a:bodyPr/>
          <a:lstStyle/>
          <a:p>
            <a:fld id="{A071004B-F8F8-4B77-B0FF-3ABE3B1D384B}" type="slidenum">
              <a:rPr lang="en-GB" smtClean="0"/>
              <a:t>11</a:t>
            </a:fld>
            <a:endParaRPr lang="en-GB"/>
          </a:p>
        </p:txBody>
      </p:sp>
    </p:spTree>
    <p:extLst>
      <p:ext uri="{BB962C8B-B14F-4D97-AF65-F5344CB8AC3E}">
        <p14:creationId xmlns:p14="http://schemas.microsoft.com/office/powerpoint/2010/main" val="2039197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3" name="Rectangle 22"/>
          <p:cNvSpPr/>
          <p:nvPr userDrawn="1"/>
        </p:nvSpPr>
        <p:spPr>
          <a:xfrm>
            <a:off x="0" y="-1533"/>
            <a:ext cx="12192000" cy="3187700"/>
          </a:xfrm>
          <a:prstGeom prst="rect">
            <a:avLst/>
          </a:prstGeom>
          <a:solidFill>
            <a:srgbClr val="201A56"/>
          </a:solidFill>
          <a:ln w="12700" cap="flat" cmpd="sng" algn="ctr">
            <a:noFill/>
            <a:prstDash val="solid"/>
            <a:miter lim="800000"/>
          </a:ln>
          <a:effectLst/>
        </p:spPr>
        <p:txBody>
          <a:bodyPr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Right Triangle 23"/>
          <p:cNvSpPr/>
          <p:nvPr userDrawn="1"/>
        </p:nvSpPr>
        <p:spPr>
          <a:xfrm flipH="1">
            <a:off x="4959362" y="0"/>
            <a:ext cx="7232649" cy="3187700"/>
          </a:xfrm>
          <a:prstGeom prst="rtTriangle">
            <a:avLst/>
          </a:prstGeom>
          <a:solidFill>
            <a:srgbClr val="27206A"/>
          </a:solidFill>
          <a:ln w="12700" cap="flat" cmpd="sng" algn="ctr">
            <a:noFill/>
            <a:prstDash val="solid"/>
            <a:miter lim="800000"/>
          </a:ln>
          <a:effectLst/>
        </p:spPr>
        <p:txBody>
          <a:bodyPr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Right Triangle 24"/>
          <p:cNvSpPr/>
          <p:nvPr userDrawn="1"/>
        </p:nvSpPr>
        <p:spPr>
          <a:xfrm>
            <a:off x="1" y="-6861"/>
            <a:ext cx="7232651" cy="3187700"/>
          </a:xfrm>
          <a:prstGeom prst="rtTriangle">
            <a:avLst/>
          </a:prstGeom>
          <a:solidFill>
            <a:srgbClr val="27206A">
              <a:alpha val="32000"/>
            </a:srgbClr>
          </a:solidFill>
          <a:ln w="12700" cap="flat" cmpd="sng" algn="ctr">
            <a:noFill/>
            <a:prstDash val="solid"/>
            <a:miter lim="800000"/>
          </a:ln>
          <a:effectLst/>
        </p:spPr>
        <p:txBody>
          <a:bodyPr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cxnSp>
        <p:nvCxnSpPr>
          <p:cNvPr id="26" name="Straight Connector 25"/>
          <p:cNvCxnSpPr/>
          <p:nvPr userDrawn="1"/>
        </p:nvCxnSpPr>
        <p:spPr>
          <a:xfrm>
            <a:off x="1934817" y="2355277"/>
            <a:ext cx="8405627" cy="0"/>
          </a:xfrm>
          <a:prstGeom prst="line">
            <a:avLst/>
          </a:prstGeom>
          <a:noFill/>
          <a:ln w="6350" cap="flat" cmpd="sng" algn="ctr">
            <a:solidFill>
              <a:sysClr val="window" lastClr="FFFFFF"/>
            </a:solidFill>
            <a:prstDash val="solid"/>
            <a:miter lim="800000"/>
          </a:ln>
          <a:effectLst/>
        </p:spPr>
      </p:cxnSp>
      <p:pic>
        <p:nvPicPr>
          <p:cNvPr id="27" name="Picture 26" descr="cliosoft-P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3275" y="4468555"/>
            <a:ext cx="3329804" cy="1383443"/>
          </a:xfrm>
          <a:prstGeom prst="rect">
            <a:avLst/>
          </a:prstGeom>
        </p:spPr>
      </p:pic>
      <p:sp>
        <p:nvSpPr>
          <p:cNvPr id="30" name="Subtitle 2"/>
          <p:cNvSpPr txBox="1">
            <a:spLocks/>
          </p:cNvSpPr>
          <p:nvPr userDrawn="1"/>
        </p:nvSpPr>
        <p:spPr>
          <a:xfrm>
            <a:off x="4449301" y="5841701"/>
            <a:ext cx="3384448" cy="419672"/>
          </a:xfrm>
          <a:prstGeom prst="rect">
            <a:avLst/>
          </a:prstGeom>
        </p:spPr>
        <p:txBody>
          <a:bodyPr vert="horz" lIns="91440" tIns="45720" rIns="91440" bIns="45720" rtlCol="0">
            <a:normAutofit/>
          </a:bodyPr>
          <a:lstStyle>
            <a:lvl1pPr marL="0" indent="0" algn="ctr" defTabSz="457200" rtl="0" eaLnBrk="1" latinLnBrk="0" hangingPunct="1">
              <a:spcBef>
                <a:spcPct val="20000"/>
              </a:spcBef>
              <a:buClr>
                <a:srgbClr val="FF6600"/>
              </a:buClr>
              <a:buSzPct val="80000"/>
              <a:buFont typeface="Wingdings" charset="2"/>
              <a:buNone/>
              <a:defRPr sz="2400" b="1" i="0" kern="1200" baseline="0">
                <a:solidFill>
                  <a:srgbClr val="FF8425"/>
                </a:solidFill>
                <a:latin typeface="Helvetica Neue Light"/>
                <a:ea typeface="+mn-ea"/>
                <a:cs typeface="Helvetica Neue Light"/>
              </a:defRPr>
            </a:lvl1pPr>
            <a:lvl2pPr marL="457200" indent="0" algn="ctr" defTabSz="457200" rtl="0" eaLnBrk="1" latinLnBrk="0" hangingPunct="1">
              <a:spcBef>
                <a:spcPct val="20000"/>
              </a:spcBef>
              <a:buClr>
                <a:srgbClr val="FF6600"/>
              </a:buClr>
              <a:buSzPct val="80000"/>
              <a:buFont typeface="Arial"/>
              <a:buNone/>
              <a:defRPr sz="16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Clr>
                <a:srgbClr val="FF6600"/>
              </a:buClr>
              <a:buSzPct val="80000"/>
              <a:buFont typeface="Courier New"/>
              <a:buNone/>
              <a:defRPr sz="16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Clr>
                <a:srgbClr val="FF6600"/>
              </a:buClr>
              <a:buSzPct val="80000"/>
              <a:buFont typeface="Wingdings" charset="2"/>
              <a:buNone/>
              <a:defRPr sz="14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Clr>
                <a:srgbClr val="FF6600"/>
              </a:buClr>
              <a:buSzPct val="80000"/>
              <a:buFont typeface="Arial"/>
              <a:buNone/>
              <a:defRPr sz="14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r>
              <a:rPr lang="en-US" sz="1400" b="1" dirty="0">
                <a:solidFill>
                  <a:srgbClr val="FFFFFF">
                    <a:lumMod val="50000"/>
                  </a:srgbClr>
                </a:solidFill>
                <a:latin typeface="Helvetica Neue"/>
                <a:cs typeface="Helvetica Neue"/>
              </a:rPr>
              <a:t>design reuse made real</a:t>
            </a:r>
          </a:p>
        </p:txBody>
      </p:sp>
      <p:sp>
        <p:nvSpPr>
          <p:cNvPr id="2" name="Title 1"/>
          <p:cNvSpPr>
            <a:spLocks noGrp="1"/>
          </p:cNvSpPr>
          <p:nvPr>
            <p:ph type="ctrTitle"/>
          </p:nvPr>
        </p:nvSpPr>
        <p:spPr>
          <a:xfrm>
            <a:off x="1783764" y="1468837"/>
            <a:ext cx="8624477" cy="854080"/>
          </a:xfrm>
          <a:noFill/>
          <a:ln>
            <a:noFill/>
          </a:ln>
        </p:spPr>
        <p:txBody>
          <a:bodyPr wrap="none">
            <a:spAutoFit/>
          </a:bodyPr>
          <a:lstStyle>
            <a:lvl1pPr algn="r">
              <a:defRPr lang="en-GB" sz="5400" b="1" kern="0">
                <a:solidFill>
                  <a:srgbClr val="DE5B19"/>
                </a:solidFill>
                <a:latin typeface="Calibri"/>
                <a:ea typeface="+mn-ea"/>
                <a:cs typeface="+mn-cs"/>
              </a:defRPr>
            </a:lvl1pPr>
          </a:lstStyle>
          <a:p>
            <a:pPr marL="0" lvl="0" algn="ctr" defTabSz="914377" fontAlgn="base">
              <a:spcAft>
                <a:spcPct val="0"/>
              </a:spcAft>
            </a:pPr>
            <a:r>
              <a:rPr lang="en-US" dirty="0"/>
              <a:t>Click to edit Master title style</a:t>
            </a:r>
            <a:endParaRPr lang="en-GB" dirty="0"/>
          </a:p>
        </p:txBody>
      </p:sp>
      <p:sp>
        <p:nvSpPr>
          <p:cNvPr id="3" name="Subtitle 2"/>
          <p:cNvSpPr>
            <a:spLocks noGrp="1"/>
          </p:cNvSpPr>
          <p:nvPr>
            <p:ph type="subTitle" idx="1"/>
          </p:nvPr>
        </p:nvSpPr>
        <p:spPr>
          <a:xfrm>
            <a:off x="3926175" y="2497153"/>
            <a:ext cx="4339650" cy="374461"/>
          </a:xfrm>
          <a:noFill/>
          <a:ln>
            <a:noFill/>
          </a:ln>
        </p:spPr>
        <p:txBody>
          <a:bodyPr wrap="none">
            <a:spAutoFit/>
          </a:bodyPr>
          <a:lstStyle>
            <a:lvl1pPr marL="0" indent="0">
              <a:buNone/>
              <a:defRPr lang="en-GB" sz="2000" kern="0" cap="small">
                <a:solidFill>
                  <a:prstClr val="white"/>
                </a:solidFill>
                <a:latin typeface="Helvetica Neue"/>
              </a:defRPr>
            </a:lvl1pPr>
          </a:lstStyle>
          <a:p>
            <a:pPr marL="0" lvl="0" algn="ctr" defTabSz="914377" fontAlgn="base">
              <a:spcBef>
                <a:spcPct val="0"/>
              </a:spcBef>
              <a:spcAft>
                <a:spcPct val="0"/>
              </a:spcAft>
            </a:pPr>
            <a:r>
              <a:rPr lang="en-US" dirty="0"/>
              <a:t>Click to edit Master subtitle style</a:t>
            </a:r>
            <a:endParaRPr lang="en-GB" dirty="0"/>
          </a:p>
        </p:txBody>
      </p:sp>
      <p:sp>
        <p:nvSpPr>
          <p:cNvPr id="5" name="Footer Placeholder 4"/>
          <p:cNvSpPr>
            <a:spLocks noGrp="1"/>
          </p:cNvSpPr>
          <p:nvPr>
            <p:ph type="ftr" sz="quarter" idx="11"/>
          </p:nvPr>
        </p:nvSpPr>
        <p:spPr/>
        <p:txBody>
          <a:bodyPr/>
          <a:lstStyle>
            <a:lvl1pPr>
              <a:defRPr/>
            </a:lvl1pPr>
          </a:lstStyle>
          <a:p>
            <a:r>
              <a:rPr lang="en-GB" dirty="0"/>
              <a:t>ClioSoft Confidential © 2019 ClioSoft Inc.</a:t>
            </a:r>
          </a:p>
        </p:txBody>
      </p:sp>
      <p:sp>
        <p:nvSpPr>
          <p:cNvPr id="6" name="Slide Number Placeholder 5"/>
          <p:cNvSpPr>
            <a:spLocks noGrp="1"/>
          </p:cNvSpPr>
          <p:nvPr>
            <p:ph type="sldNum" sz="quarter" idx="12"/>
          </p:nvPr>
        </p:nvSpPr>
        <p:spPr/>
        <p:txBody>
          <a:bodyPr/>
          <a:lstStyle/>
          <a:p>
            <a:fld id="{6A06CF83-A3FC-4A83-8261-0B5B9EE574CC}" type="slidenum">
              <a:rPr lang="en-GB" smtClean="0"/>
              <a:t>‹#›</a:t>
            </a:fld>
            <a:endParaRPr lang="en-GB"/>
          </a:p>
        </p:txBody>
      </p:sp>
    </p:spTree>
    <p:extLst>
      <p:ext uri="{BB962C8B-B14F-4D97-AF65-F5344CB8AC3E}">
        <p14:creationId xmlns:p14="http://schemas.microsoft.com/office/powerpoint/2010/main" val="7973031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7388" y="232348"/>
            <a:ext cx="8417549" cy="600164"/>
          </a:xfrm>
          <a:noFill/>
          <a:ln>
            <a:noFill/>
          </a:ln>
        </p:spPr>
        <p:txBody>
          <a:bodyPr wrap="square">
            <a:spAutoFit/>
          </a:bodyPr>
          <a:lstStyle>
            <a:lvl1pPr>
              <a:defRPr lang="en-GB" sz="3600" b="1">
                <a:solidFill>
                  <a:srgbClr val="E8621A"/>
                </a:solidFill>
                <a:latin typeface="Calibri"/>
                <a:ea typeface="+mn-ea"/>
                <a:cs typeface="+mn-cs"/>
              </a:defRPr>
            </a:lvl1pPr>
          </a:lstStyle>
          <a:p>
            <a:pPr marL="0" lvl="0" defTabSz="914377" fontAlgn="base">
              <a:spcAft>
                <a:spcPct val="0"/>
              </a:spcAft>
            </a:pPr>
            <a:r>
              <a:rPr lang="en-US" dirty="0"/>
              <a:t>Click to edit Master title style</a:t>
            </a:r>
            <a:endParaRPr lang="en-GB" dirty="0"/>
          </a:p>
        </p:txBody>
      </p:sp>
      <p:sp>
        <p:nvSpPr>
          <p:cNvPr id="3" name="Content Placeholder 2"/>
          <p:cNvSpPr>
            <a:spLocks noGrp="1"/>
          </p:cNvSpPr>
          <p:nvPr>
            <p:ph idx="1"/>
          </p:nvPr>
        </p:nvSpPr>
        <p:spPr/>
        <p:txBody>
          <a:bodyPr/>
          <a:lstStyle>
            <a:lvl1pPr marL="228600" indent="-228600">
              <a:buClr>
                <a:srgbClr val="E8621A"/>
              </a:buClr>
              <a:buFont typeface="Wingdings" panose="05000000000000000000" pitchFamily="2" charset="2"/>
              <a:buChar char="§"/>
              <a:defRPr sz="2130" b="1"/>
            </a:lvl1pPr>
            <a:lvl2pPr marL="685800" indent="-228600">
              <a:buClr>
                <a:srgbClr val="E8621A"/>
              </a:buClr>
              <a:buFont typeface="Courier New" panose="02070309020205020404" pitchFamily="49" charset="0"/>
              <a:buChar char="o"/>
              <a:defRPr sz="1870" b="0"/>
            </a:lvl2pPr>
            <a:lvl3pPr marL="1143000" indent="-228600">
              <a:buClr>
                <a:srgbClr val="E8621A"/>
              </a:buClr>
              <a:buFont typeface="Wingdings" panose="05000000000000000000" pitchFamily="2" charset="2"/>
              <a:buChar char="Ø"/>
              <a:defRPr sz="1670" b="0"/>
            </a:lvl3pPr>
            <a:lvl4pPr marL="1600200" indent="-228600">
              <a:buClr>
                <a:srgbClr val="E8621A"/>
              </a:buClr>
              <a:buFont typeface="Wingdings" panose="05000000000000000000" pitchFamily="2" charset="2"/>
              <a:buChar char="ü"/>
              <a:defRPr sz="1470" b="0"/>
            </a:lvl4pPr>
            <a:lvl5pPr marL="2057400" indent="-228600">
              <a:buClr>
                <a:srgbClr val="E8621A"/>
              </a:buClr>
              <a:buFont typeface="Wingdings" panose="05000000000000000000" pitchFamily="2" charset="2"/>
              <a:buChar char="q"/>
              <a:defRPr sz="1270"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11"/>
          </p:nvPr>
        </p:nvSpPr>
        <p:spPr/>
        <p:txBody>
          <a:bodyPr/>
          <a:lstStyle>
            <a:lvl1pPr>
              <a:defRPr/>
            </a:lvl1pPr>
          </a:lstStyle>
          <a:p>
            <a:r>
              <a:rPr lang="en-GB"/>
              <a:t>ClioSoft Confidential © 2018 ClioSoft Inc.</a:t>
            </a:r>
            <a:endParaRPr lang="en-GB" dirty="0"/>
          </a:p>
        </p:txBody>
      </p:sp>
      <p:sp>
        <p:nvSpPr>
          <p:cNvPr id="6" name="Slide Number Placeholder 5"/>
          <p:cNvSpPr>
            <a:spLocks noGrp="1"/>
          </p:cNvSpPr>
          <p:nvPr>
            <p:ph type="sldNum" sz="quarter" idx="12"/>
          </p:nvPr>
        </p:nvSpPr>
        <p:spPr/>
        <p:txBody>
          <a:bodyPr/>
          <a:lstStyle/>
          <a:p>
            <a:fld id="{6A06CF83-A3FC-4A83-8261-0B5B9EE574CC}" type="slidenum">
              <a:rPr lang="en-GB" smtClean="0"/>
              <a:t>‹#›</a:t>
            </a:fld>
            <a:endParaRPr lang="en-GB"/>
          </a:p>
        </p:txBody>
      </p:sp>
      <p:cxnSp>
        <p:nvCxnSpPr>
          <p:cNvPr id="14" name="Straight Connector 13"/>
          <p:cNvCxnSpPr/>
          <p:nvPr userDrawn="1"/>
        </p:nvCxnSpPr>
        <p:spPr>
          <a:xfrm>
            <a:off x="387421" y="782973"/>
            <a:ext cx="9899579" cy="0"/>
          </a:xfrm>
          <a:prstGeom prst="line">
            <a:avLst/>
          </a:prstGeom>
          <a:noFill/>
          <a:ln w="6350" cap="flat" cmpd="sng" algn="ctr">
            <a:solidFill>
              <a:srgbClr val="211061"/>
            </a:solidFill>
            <a:prstDash val="solid"/>
            <a:miter lim="800000"/>
          </a:ln>
          <a:effectLst/>
        </p:spPr>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0309" y="222375"/>
            <a:ext cx="1543031" cy="641087"/>
          </a:xfrm>
          <a:prstGeom prst="rect">
            <a:avLst/>
          </a:prstGeom>
        </p:spPr>
      </p:pic>
    </p:spTree>
    <p:extLst>
      <p:ext uri="{BB962C8B-B14F-4D97-AF65-F5344CB8AC3E}">
        <p14:creationId xmlns:p14="http://schemas.microsoft.com/office/powerpoint/2010/main" val="4123599694"/>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MEMBER TYPE 1">
    <p:spTree>
      <p:nvGrpSpPr>
        <p:cNvPr id="1" name=""/>
        <p:cNvGrpSpPr/>
        <p:nvPr/>
      </p:nvGrpSpPr>
      <p:grpSpPr>
        <a:xfrm>
          <a:off x="0" y="0"/>
          <a:ext cx="0" cy="0"/>
          <a:chOff x="0" y="0"/>
          <a:chExt cx="0" cy="0"/>
        </a:xfrm>
      </p:grpSpPr>
      <p:sp>
        <p:nvSpPr>
          <p:cNvPr id="20" name="Rounded Rectangle 19"/>
          <p:cNvSpPr/>
          <p:nvPr userDrawn="1"/>
        </p:nvSpPr>
        <p:spPr>
          <a:xfrm>
            <a:off x="579863" y="1977482"/>
            <a:ext cx="2048935" cy="3627459"/>
          </a:xfrm>
          <a:prstGeom prst="roundRect">
            <a:avLst>
              <a:gd name="adj" fmla="val 1585"/>
            </a:avLst>
          </a:prstGeom>
          <a:solidFill>
            <a:schemeClr val="bg1"/>
          </a:solidFill>
          <a:ln w="635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00" dirty="0">
              <a:latin typeface="Lato" panose="020F0502020204030203" pitchFamily="34" charset="0"/>
            </a:endParaRPr>
          </a:p>
        </p:txBody>
      </p:sp>
      <p:sp>
        <p:nvSpPr>
          <p:cNvPr id="22" name="Rounded Rectangle 21"/>
          <p:cNvSpPr/>
          <p:nvPr userDrawn="1"/>
        </p:nvSpPr>
        <p:spPr>
          <a:xfrm>
            <a:off x="2822787" y="1977482"/>
            <a:ext cx="2048935" cy="3627459"/>
          </a:xfrm>
          <a:prstGeom prst="roundRect">
            <a:avLst>
              <a:gd name="adj" fmla="val 1585"/>
            </a:avLst>
          </a:prstGeom>
          <a:solidFill>
            <a:schemeClr val="bg1"/>
          </a:solidFill>
          <a:ln w="635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00" dirty="0">
              <a:latin typeface="Lato" panose="020F0502020204030203" pitchFamily="34" charset="0"/>
            </a:endParaRPr>
          </a:p>
        </p:txBody>
      </p:sp>
      <p:sp>
        <p:nvSpPr>
          <p:cNvPr id="23" name="Rounded Rectangle 22"/>
          <p:cNvSpPr/>
          <p:nvPr userDrawn="1"/>
        </p:nvSpPr>
        <p:spPr>
          <a:xfrm>
            <a:off x="5053353" y="1977482"/>
            <a:ext cx="2048935" cy="3627459"/>
          </a:xfrm>
          <a:prstGeom prst="roundRect">
            <a:avLst>
              <a:gd name="adj" fmla="val 1585"/>
            </a:avLst>
          </a:prstGeom>
          <a:solidFill>
            <a:schemeClr val="bg1"/>
          </a:solidFill>
          <a:ln w="635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00" dirty="0">
              <a:latin typeface="Lato" panose="020F0502020204030203" pitchFamily="34" charset="0"/>
            </a:endParaRPr>
          </a:p>
        </p:txBody>
      </p:sp>
      <p:sp>
        <p:nvSpPr>
          <p:cNvPr id="24" name="Rounded Rectangle 23"/>
          <p:cNvSpPr/>
          <p:nvPr userDrawn="1"/>
        </p:nvSpPr>
        <p:spPr>
          <a:xfrm>
            <a:off x="7296275" y="1977482"/>
            <a:ext cx="2048935" cy="3627459"/>
          </a:xfrm>
          <a:prstGeom prst="roundRect">
            <a:avLst>
              <a:gd name="adj" fmla="val 1585"/>
            </a:avLst>
          </a:prstGeom>
          <a:solidFill>
            <a:schemeClr val="bg1"/>
          </a:solidFill>
          <a:ln w="635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00" dirty="0">
              <a:latin typeface="Lato" panose="020F0502020204030203" pitchFamily="34" charset="0"/>
            </a:endParaRPr>
          </a:p>
        </p:txBody>
      </p:sp>
      <p:sp>
        <p:nvSpPr>
          <p:cNvPr id="25" name="Rounded Rectangle 24"/>
          <p:cNvSpPr/>
          <p:nvPr userDrawn="1"/>
        </p:nvSpPr>
        <p:spPr>
          <a:xfrm>
            <a:off x="9551555" y="1977482"/>
            <a:ext cx="2048935" cy="3627459"/>
          </a:xfrm>
          <a:prstGeom prst="roundRect">
            <a:avLst>
              <a:gd name="adj" fmla="val 1585"/>
            </a:avLst>
          </a:prstGeom>
          <a:solidFill>
            <a:schemeClr val="bg1"/>
          </a:solidFill>
          <a:ln w="635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800" dirty="0">
              <a:latin typeface="Lato" panose="020F0502020204030203" pitchFamily="34" charset="0"/>
            </a:endParaRPr>
          </a:p>
        </p:txBody>
      </p:sp>
      <p:sp>
        <p:nvSpPr>
          <p:cNvPr id="28" name="Text Placeholder 27"/>
          <p:cNvSpPr>
            <a:spLocks noGrp="1"/>
          </p:cNvSpPr>
          <p:nvPr>
            <p:ph type="body" sz="quarter" idx="11" hasCustomPrompt="1"/>
          </p:nvPr>
        </p:nvSpPr>
        <p:spPr>
          <a:xfrm>
            <a:off x="579863" y="3555711"/>
            <a:ext cx="2048935" cy="176921"/>
          </a:xfrm>
          <a:prstGeom prst="rect">
            <a:avLst/>
          </a:prstGeom>
        </p:spPr>
        <p:txBody>
          <a:bodyPr vert="horz">
            <a:noAutofit/>
          </a:bodyPr>
          <a:lstStyle>
            <a:lvl1pPr marL="0" indent="0" algn="ctr">
              <a:buNone/>
              <a:defRPr sz="2130" b="0" baseline="0">
                <a:solidFill>
                  <a:schemeClr val="tx1">
                    <a:lumMod val="85000"/>
                    <a:lumOff val="15000"/>
                  </a:schemeClr>
                </a:solidFill>
                <a:latin typeface="+mn-lt"/>
                <a:ea typeface="Lato Regular" panose="020F0502020204030203" pitchFamily="34" charset="0"/>
                <a:cs typeface="Lato Regular" panose="020F0502020204030203" pitchFamily="34" charset="0"/>
              </a:defRPr>
            </a:lvl1pPr>
          </a:lstStyle>
          <a:p>
            <a:pPr lvl="0"/>
            <a:r>
              <a:rPr lang="en-US" dirty="0"/>
              <a:t>Name 1</a:t>
            </a:r>
          </a:p>
        </p:txBody>
      </p:sp>
      <p:sp>
        <p:nvSpPr>
          <p:cNvPr id="29" name="Text Placeholder 27"/>
          <p:cNvSpPr>
            <a:spLocks noGrp="1"/>
          </p:cNvSpPr>
          <p:nvPr>
            <p:ph type="body" sz="quarter" idx="12" hasCustomPrompt="1"/>
          </p:nvPr>
        </p:nvSpPr>
        <p:spPr>
          <a:xfrm>
            <a:off x="579863" y="3910912"/>
            <a:ext cx="2048935" cy="152466"/>
          </a:xfrm>
          <a:prstGeom prst="rect">
            <a:avLst/>
          </a:prstGeom>
        </p:spPr>
        <p:txBody>
          <a:bodyPr vert="horz">
            <a:noAutofit/>
          </a:bodyPr>
          <a:lstStyle>
            <a:lvl1pPr marL="0" indent="0" algn="ctr" defTabSz="914400" rtl="0" eaLnBrk="1" latinLnBrk="0" hangingPunct="1">
              <a:lnSpc>
                <a:spcPct val="90000"/>
              </a:lnSpc>
              <a:spcBef>
                <a:spcPts val="1000"/>
              </a:spcBef>
              <a:buFont typeface="Arial" panose="020B0604020202020204" pitchFamily="34" charset="0"/>
              <a:buNone/>
              <a:defRPr lang="ko-KR" altLang="en-US" sz="1670" b="0" kern="1200" dirty="0">
                <a:solidFill>
                  <a:srgbClr val="E8621A"/>
                </a:solidFill>
                <a:latin typeface="+mn-lt"/>
                <a:ea typeface="Lato" panose="020F0502020204030203" pitchFamily="34" charset="0"/>
                <a:cs typeface="Lato" panose="020F0502020204030203" pitchFamily="34" charset="0"/>
              </a:defRPr>
            </a:lvl1pPr>
          </a:lstStyle>
          <a:p>
            <a:pPr lvl="0"/>
            <a:r>
              <a:rPr lang="en-US" altLang="ko-KR" dirty="0"/>
              <a:t>Responsibility 1</a:t>
            </a:r>
            <a:endParaRPr lang="ko-KR" altLang="en-US" dirty="0"/>
          </a:p>
        </p:txBody>
      </p:sp>
      <p:sp>
        <p:nvSpPr>
          <p:cNvPr id="3" name="Picture Placeholder 2"/>
          <p:cNvSpPr>
            <a:spLocks noGrp="1"/>
          </p:cNvSpPr>
          <p:nvPr>
            <p:ph type="pic" sz="quarter" idx="27"/>
          </p:nvPr>
        </p:nvSpPr>
        <p:spPr>
          <a:xfrm>
            <a:off x="684315" y="2096236"/>
            <a:ext cx="1830295" cy="1379602"/>
          </a:xfrm>
          <a:prstGeom prst="rect">
            <a:avLst/>
          </a:prstGeom>
        </p:spPr>
        <p:txBody>
          <a:bodyPr anchor="ctr"/>
          <a:lstStyle>
            <a:lvl1pPr marL="0" indent="0" algn="ctr">
              <a:lnSpc>
                <a:spcPct val="100000"/>
              </a:lnSpc>
              <a:buNone/>
              <a:defRPr sz="1200">
                <a:solidFill>
                  <a:schemeClr val="bg2"/>
                </a:solidFill>
                <a:latin typeface="Lato Regular" panose="020F0502020204030203" pitchFamily="34" charset="0"/>
                <a:ea typeface="Lato Regular" panose="020F0502020204030203" pitchFamily="34" charset="0"/>
              </a:defRPr>
            </a:lvl1pPr>
          </a:lstStyle>
          <a:p>
            <a:endParaRPr lang="en-US" dirty="0"/>
          </a:p>
        </p:txBody>
      </p:sp>
      <p:sp>
        <p:nvSpPr>
          <p:cNvPr id="63" name="Picture Placeholder 2"/>
          <p:cNvSpPr>
            <a:spLocks noGrp="1"/>
          </p:cNvSpPr>
          <p:nvPr>
            <p:ph type="pic" sz="quarter" idx="28"/>
          </p:nvPr>
        </p:nvSpPr>
        <p:spPr>
          <a:xfrm>
            <a:off x="2932106" y="2110901"/>
            <a:ext cx="1830295" cy="1379602"/>
          </a:xfrm>
          <a:prstGeom prst="rect">
            <a:avLst/>
          </a:prstGeom>
        </p:spPr>
        <p:txBody>
          <a:bodyPr anchor="ctr"/>
          <a:lstStyle>
            <a:lvl1pPr marL="0" indent="0" algn="ctr">
              <a:lnSpc>
                <a:spcPct val="100000"/>
              </a:lnSpc>
              <a:buNone/>
              <a:defRPr sz="1200">
                <a:solidFill>
                  <a:schemeClr val="bg2"/>
                </a:solidFill>
                <a:latin typeface="Lato Regular" panose="020F0502020204030203" pitchFamily="34" charset="0"/>
                <a:ea typeface="Lato Regular" panose="020F0502020204030203" pitchFamily="34" charset="0"/>
              </a:defRPr>
            </a:lvl1pPr>
          </a:lstStyle>
          <a:p>
            <a:endParaRPr lang="en-US" dirty="0"/>
          </a:p>
        </p:txBody>
      </p:sp>
      <p:sp>
        <p:nvSpPr>
          <p:cNvPr id="64" name="Picture Placeholder 2"/>
          <p:cNvSpPr>
            <a:spLocks noGrp="1"/>
          </p:cNvSpPr>
          <p:nvPr>
            <p:ph type="pic" sz="quarter" idx="29"/>
          </p:nvPr>
        </p:nvSpPr>
        <p:spPr>
          <a:xfrm>
            <a:off x="5162673" y="2120220"/>
            <a:ext cx="1830295" cy="1379602"/>
          </a:xfrm>
          <a:prstGeom prst="rect">
            <a:avLst/>
          </a:prstGeom>
        </p:spPr>
        <p:txBody>
          <a:bodyPr anchor="ctr"/>
          <a:lstStyle>
            <a:lvl1pPr marL="0" indent="0" algn="ctr">
              <a:lnSpc>
                <a:spcPct val="100000"/>
              </a:lnSpc>
              <a:buNone/>
              <a:defRPr sz="1200">
                <a:solidFill>
                  <a:schemeClr val="bg2"/>
                </a:solidFill>
                <a:latin typeface="Lato Regular" panose="020F0502020204030203" pitchFamily="34" charset="0"/>
                <a:ea typeface="Lato Regular" panose="020F0502020204030203" pitchFamily="34" charset="0"/>
              </a:defRPr>
            </a:lvl1pPr>
          </a:lstStyle>
          <a:p>
            <a:endParaRPr lang="en-US" dirty="0"/>
          </a:p>
        </p:txBody>
      </p:sp>
      <p:sp>
        <p:nvSpPr>
          <p:cNvPr id="65" name="Picture Placeholder 2"/>
          <p:cNvSpPr>
            <a:spLocks noGrp="1"/>
          </p:cNvSpPr>
          <p:nvPr>
            <p:ph type="pic" sz="quarter" idx="30"/>
          </p:nvPr>
        </p:nvSpPr>
        <p:spPr>
          <a:xfrm>
            <a:off x="7413482" y="2101912"/>
            <a:ext cx="1830295" cy="1379602"/>
          </a:xfrm>
          <a:prstGeom prst="rect">
            <a:avLst/>
          </a:prstGeom>
        </p:spPr>
        <p:txBody>
          <a:bodyPr anchor="ctr"/>
          <a:lstStyle>
            <a:lvl1pPr marL="0" indent="0" algn="ctr">
              <a:lnSpc>
                <a:spcPct val="100000"/>
              </a:lnSpc>
              <a:buNone/>
              <a:defRPr sz="1200">
                <a:solidFill>
                  <a:schemeClr val="bg2"/>
                </a:solidFill>
                <a:latin typeface="Lato Regular" panose="020F0502020204030203" pitchFamily="34" charset="0"/>
                <a:ea typeface="Lato Regular" panose="020F0502020204030203" pitchFamily="34" charset="0"/>
              </a:defRPr>
            </a:lvl1pPr>
          </a:lstStyle>
          <a:p>
            <a:endParaRPr lang="en-US" dirty="0"/>
          </a:p>
        </p:txBody>
      </p:sp>
      <p:sp>
        <p:nvSpPr>
          <p:cNvPr id="66" name="Picture Placeholder 2"/>
          <p:cNvSpPr>
            <a:spLocks noGrp="1"/>
          </p:cNvSpPr>
          <p:nvPr>
            <p:ph type="pic" sz="quarter" idx="31"/>
          </p:nvPr>
        </p:nvSpPr>
        <p:spPr>
          <a:xfrm>
            <a:off x="9669158" y="2120220"/>
            <a:ext cx="1830295" cy="1379602"/>
          </a:xfrm>
          <a:prstGeom prst="rect">
            <a:avLst/>
          </a:prstGeom>
        </p:spPr>
        <p:txBody>
          <a:bodyPr anchor="ctr"/>
          <a:lstStyle>
            <a:lvl1pPr marL="0" indent="0" algn="ctr">
              <a:lnSpc>
                <a:spcPct val="100000"/>
              </a:lnSpc>
              <a:buNone/>
              <a:defRPr sz="1200">
                <a:solidFill>
                  <a:schemeClr val="bg2"/>
                </a:solidFill>
                <a:latin typeface="Lato Regular" panose="020F0502020204030203" pitchFamily="34" charset="0"/>
                <a:ea typeface="Lato Regular" panose="020F0502020204030203" pitchFamily="34" charset="0"/>
              </a:defRPr>
            </a:lvl1pPr>
          </a:lstStyle>
          <a:p>
            <a:endParaRPr lang="en-US" dirty="0"/>
          </a:p>
        </p:txBody>
      </p:sp>
      <p:sp>
        <p:nvSpPr>
          <p:cNvPr id="67" name="Text Placeholder 27"/>
          <p:cNvSpPr>
            <a:spLocks noGrp="1"/>
          </p:cNvSpPr>
          <p:nvPr>
            <p:ph type="body" sz="quarter" idx="32" hasCustomPrompt="1"/>
          </p:nvPr>
        </p:nvSpPr>
        <p:spPr>
          <a:xfrm>
            <a:off x="2822389" y="3555711"/>
            <a:ext cx="2048935" cy="176921"/>
          </a:xfrm>
          <a:prstGeom prst="rect">
            <a:avLst/>
          </a:prstGeom>
        </p:spPr>
        <p:txBody>
          <a:bodyPr vert="horz">
            <a:noAutofit/>
          </a:bodyPr>
          <a:lstStyle>
            <a:lvl1pPr marL="0" indent="0" algn="ctr">
              <a:buNone/>
              <a:defRPr sz="2130" b="0" baseline="0">
                <a:solidFill>
                  <a:schemeClr val="tx1">
                    <a:lumMod val="85000"/>
                    <a:lumOff val="15000"/>
                  </a:schemeClr>
                </a:solidFill>
                <a:latin typeface="+mn-lt"/>
                <a:ea typeface="Lato Regular" panose="020F0502020204030203" pitchFamily="34" charset="0"/>
                <a:cs typeface="Lato Regular" panose="020F0502020204030203" pitchFamily="34" charset="0"/>
              </a:defRPr>
            </a:lvl1pPr>
          </a:lstStyle>
          <a:p>
            <a:pPr lvl="0"/>
            <a:r>
              <a:rPr lang="en-US" dirty="0"/>
              <a:t>Name 1</a:t>
            </a:r>
          </a:p>
        </p:txBody>
      </p:sp>
      <p:sp>
        <p:nvSpPr>
          <p:cNvPr id="68" name="Text Placeholder 27"/>
          <p:cNvSpPr>
            <a:spLocks noGrp="1"/>
          </p:cNvSpPr>
          <p:nvPr>
            <p:ph type="body" sz="quarter" idx="33" hasCustomPrompt="1"/>
          </p:nvPr>
        </p:nvSpPr>
        <p:spPr>
          <a:xfrm>
            <a:off x="2822389" y="3910912"/>
            <a:ext cx="2048935" cy="152466"/>
          </a:xfrm>
          <a:prstGeom prst="rect">
            <a:avLst/>
          </a:prstGeom>
        </p:spPr>
        <p:txBody>
          <a:bodyPr vert="horz">
            <a:noAutofit/>
          </a:bodyPr>
          <a:lstStyle>
            <a:lvl1pPr marL="0" indent="0" algn="ctr" defTabSz="914400" rtl="0" eaLnBrk="1" latinLnBrk="0" hangingPunct="1">
              <a:lnSpc>
                <a:spcPct val="90000"/>
              </a:lnSpc>
              <a:spcBef>
                <a:spcPts val="1000"/>
              </a:spcBef>
              <a:buFont typeface="Arial" panose="020B0604020202020204" pitchFamily="34" charset="0"/>
              <a:buNone/>
              <a:defRPr lang="ko-KR" altLang="en-US" sz="1670" b="0" kern="1200" dirty="0">
                <a:solidFill>
                  <a:srgbClr val="E8621A"/>
                </a:solidFill>
                <a:latin typeface="+mn-lt"/>
                <a:ea typeface="Lato" panose="020F0502020204030203" pitchFamily="34" charset="0"/>
                <a:cs typeface="Lato" panose="020F0502020204030203" pitchFamily="34" charset="0"/>
              </a:defRPr>
            </a:lvl1pPr>
          </a:lstStyle>
          <a:p>
            <a:pPr lvl="0"/>
            <a:r>
              <a:rPr lang="en-US" altLang="ko-KR" dirty="0"/>
              <a:t>Responsibility 1</a:t>
            </a:r>
            <a:endParaRPr lang="ko-KR" altLang="en-US" dirty="0"/>
          </a:p>
        </p:txBody>
      </p:sp>
      <p:sp>
        <p:nvSpPr>
          <p:cNvPr id="69" name="Text Placeholder 27"/>
          <p:cNvSpPr>
            <a:spLocks noGrp="1"/>
          </p:cNvSpPr>
          <p:nvPr>
            <p:ph type="body" sz="quarter" idx="34" hasCustomPrompt="1"/>
          </p:nvPr>
        </p:nvSpPr>
        <p:spPr>
          <a:xfrm>
            <a:off x="5063799" y="3555711"/>
            <a:ext cx="2048935" cy="176921"/>
          </a:xfrm>
          <a:prstGeom prst="rect">
            <a:avLst/>
          </a:prstGeom>
        </p:spPr>
        <p:txBody>
          <a:bodyPr vert="horz">
            <a:noAutofit/>
          </a:bodyPr>
          <a:lstStyle>
            <a:lvl1pPr marL="0" indent="0" algn="ctr">
              <a:buNone/>
              <a:defRPr sz="2130" b="0" baseline="0">
                <a:solidFill>
                  <a:schemeClr val="tx1">
                    <a:lumMod val="85000"/>
                    <a:lumOff val="15000"/>
                  </a:schemeClr>
                </a:solidFill>
                <a:latin typeface="+mn-lt"/>
                <a:ea typeface="Lato Regular" panose="020F0502020204030203" pitchFamily="34" charset="0"/>
                <a:cs typeface="Lato Regular" panose="020F0502020204030203" pitchFamily="34" charset="0"/>
              </a:defRPr>
            </a:lvl1pPr>
          </a:lstStyle>
          <a:p>
            <a:pPr lvl="0"/>
            <a:r>
              <a:rPr lang="en-US" dirty="0"/>
              <a:t>Name 1</a:t>
            </a:r>
          </a:p>
        </p:txBody>
      </p:sp>
      <p:sp>
        <p:nvSpPr>
          <p:cNvPr id="70" name="Text Placeholder 27"/>
          <p:cNvSpPr>
            <a:spLocks noGrp="1"/>
          </p:cNvSpPr>
          <p:nvPr>
            <p:ph type="body" sz="quarter" idx="35" hasCustomPrompt="1"/>
          </p:nvPr>
        </p:nvSpPr>
        <p:spPr>
          <a:xfrm>
            <a:off x="5063799" y="3910912"/>
            <a:ext cx="2048935" cy="152466"/>
          </a:xfrm>
          <a:prstGeom prst="rect">
            <a:avLst/>
          </a:prstGeom>
        </p:spPr>
        <p:txBody>
          <a:bodyPr vert="horz">
            <a:noAutofit/>
          </a:bodyPr>
          <a:lstStyle>
            <a:lvl1pPr marL="0" indent="0" algn="ctr" defTabSz="914400" rtl="0" eaLnBrk="1" latinLnBrk="0" hangingPunct="1">
              <a:lnSpc>
                <a:spcPct val="90000"/>
              </a:lnSpc>
              <a:spcBef>
                <a:spcPts val="1000"/>
              </a:spcBef>
              <a:buFont typeface="Arial" panose="020B0604020202020204" pitchFamily="34" charset="0"/>
              <a:buNone/>
              <a:defRPr lang="ko-KR" altLang="en-US" sz="1670" b="0" kern="1200" dirty="0">
                <a:solidFill>
                  <a:srgbClr val="E8621A"/>
                </a:solidFill>
                <a:latin typeface="+mn-lt"/>
                <a:ea typeface="Lato" panose="020F0502020204030203" pitchFamily="34" charset="0"/>
                <a:cs typeface="Lato" panose="020F0502020204030203" pitchFamily="34" charset="0"/>
              </a:defRPr>
            </a:lvl1pPr>
          </a:lstStyle>
          <a:p>
            <a:pPr lvl="0"/>
            <a:r>
              <a:rPr lang="en-US" altLang="ko-KR" dirty="0"/>
              <a:t>Responsibility 1</a:t>
            </a:r>
            <a:endParaRPr lang="ko-KR" altLang="en-US" dirty="0"/>
          </a:p>
        </p:txBody>
      </p:sp>
      <p:sp>
        <p:nvSpPr>
          <p:cNvPr id="71" name="Text Placeholder 27"/>
          <p:cNvSpPr>
            <a:spLocks noGrp="1"/>
          </p:cNvSpPr>
          <p:nvPr>
            <p:ph type="body" sz="quarter" idx="36" hasCustomPrompt="1"/>
          </p:nvPr>
        </p:nvSpPr>
        <p:spPr>
          <a:xfrm>
            <a:off x="7296945" y="3563809"/>
            <a:ext cx="2048935" cy="176921"/>
          </a:xfrm>
          <a:prstGeom prst="rect">
            <a:avLst/>
          </a:prstGeom>
        </p:spPr>
        <p:txBody>
          <a:bodyPr vert="horz">
            <a:noAutofit/>
          </a:bodyPr>
          <a:lstStyle>
            <a:lvl1pPr marL="0" indent="0" algn="ctr">
              <a:buNone/>
              <a:defRPr sz="2130" b="0" baseline="0">
                <a:solidFill>
                  <a:schemeClr val="tx1">
                    <a:lumMod val="85000"/>
                    <a:lumOff val="15000"/>
                  </a:schemeClr>
                </a:solidFill>
                <a:latin typeface="+mn-lt"/>
                <a:ea typeface="Lato Regular" panose="020F0502020204030203" pitchFamily="34" charset="0"/>
                <a:cs typeface="Lato Regular" panose="020F0502020204030203" pitchFamily="34" charset="0"/>
              </a:defRPr>
            </a:lvl1pPr>
          </a:lstStyle>
          <a:p>
            <a:pPr lvl="0"/>
            <a:r>
              <a:rPr lang="en-US" dirty="0"/>
              <a:t>Name 1</a:t>
            </a:r>
          </a:p>
        </p:txBody>
      </p:sp>
      <p:sp>
        <p:nvSpPr>
          <p:cNvPr id="72" name="Text Placeholder 27"/>
          <p:cNvSpPr>
            <a:spLocks noGrp="1"/>
          </p:cNvSpPr>
          <p:nvPr>
            <p:ph type="body" sz="quarter" idx="37" hasCustomPrompt="1"/>
          </p:nvPr>
        </p:nvSpPr>
        <p:spPr>
          <a:xfrm>
            <a:off x="7296945" y="3919010"/>
            <a:ext cx="2048935" cy="152466"/>
          </a:xfrm>
          <a:prstGeom prst="rect">
            <a:avLst/>
          </a:prstGeom>
        </p:spPr>
        <p:txBody>
          <a:bodyPr vert="horz">
            <a:noAutofit/>
          </a:bodyPr>
          <a:lstStyle>
            <a:lvl1pPr marL="0" indent="0" algn="ctr" defTabSz="914400" rtl="0" eaLnBrk="1" latinLnBrk="0" hangingPunct="1">
              <a:lnSpc>
                <a:spcPct val="90000"/>
              </a:lnSpc>
              <a:spcBef>
                <a:spcPts val="1000"/>
              </a:spcBef>
              <a:buFont typeface="Arial" panose="020B0604020202020204" pitchFamily="34" charset="0"/>
              <a:buNone/>
              <a:defRPr lang="ko-KR" altLang="en-US" sz="1670" b="0" kern="1200" dirty="0">
                <a:solidFill>
                  <a:srgbClr val="E8621A"/>
                </a:solidFill>
                <a:latin typeface="+mn-lt"/>
                <a:ea typeface="Lato" panose="020F0502020204030203" pitchFamily="34" charset="0"/>
                <a:cs typeface="Lato" panose="020F0502020204030203" pitchFamily="34" charset="0"/>
              </a:defRPr>
            </a:lvl1pPr>
          </a:lstStyle>
          <a:p>
            <a:pPr lvl="0"/>
            <a:r>
              <a:rPr lang="en-US" altLang="ko-KR" dirty="0"/>
              <a:t>Responsibility 1</a:t>
            </a:r>
            <a:endParaRPr lang="ko-KR" altLang="en-US" dirty="0"/>
          </a:p>
        </p:txBody>
      </p:sp>
      <p:sp>
        <p:nvSpPr>
          <p:cNvPr id="73" name="Text Placeholder 27"/>
          <p:cNvSpPr>
            <a:spLocks noGrp="1"/>
          </p:cNvSpPr>
          <p:nvPr>
            <p:ph type="body" sz="quarter" idx="38" hasCustomPrompt="1"/>
          </p:nvPr>
        </p:nvSpPr>
        <p:spPr>
          <a:xfrm>
            <a:off x="9547734" y="3571474"/>
            <a:ext cx="2048935" cy="176921"/>
          </a:xfrm>
          <a:prstGeom prst="rect">
            <a:avLst/>
          </a:prstGeom>
        </p:spPr>
        <p:txBody>
          <a:bodyPr vert="horz">
            <a:noAutofit/>
          </a:bodyPr>
          <a:lstStyle>
            <a:lvl1pPr marL="0" indent="0" algn="ctr">
              <a:buNone/>
              <a:defRPr sz="2130" b="0" baseline="0">
                <a:solidFill>
                  <a:schemeClr val="tx1">
                    <a:lumMod val="85000"/>
                    <a:lumOff val="15000"/>
                  </a:schemeClr>
                </a:solidFill>
                <a:latin typeface="+mn-lt"/>
                <a:ea typeface="Lato Regular" panose="020F0502020204030203" pitchFamily="34" charset="0"/>
                <a:cs typeface="Lato Regular" panose="020F0502020204030203" pitchFamily="34" charset="0"/>
              </a:defRPr>
            </a:lvl1pPr>
          </a:lstStyle>
          <a:p>
            <a:pPr lvl="0"/>
            <a:r>
              <a:rPr lang="en-US" dirty="0"/>
              <a:t>Name 1</a:t>
            </a:r>
          </a:p>
        </p:txBody>
      </p:sp>
      <p:sp>
        <p:nvSpPr>
          <p:cNvPr id="74" name="Text Placeholder 27"/>
          <p:cNvSpPr>
            <a:spLocks noGrp="1"/>
          </p:cNvSpPr>
          <p:nvPr>
            <p:ph type="body" sz="quarter" idx="39" hasCustomPrompt="1"/>
          </p:nvPr>
        </p:nvSpPr>
        <p:spPr>
          <a:xfrm>
            <a:off x="9547734" y="3926679"/>
            <a:ext cx="2048935" cy="152466"/>
          </a:xfrm>
          <a:prstGeom prst="rect">
            <a:avLst/>
          </a:prstGeom>
        </p:spPr>
        <p:txBody>
          <a:bodyPr vert="horz">
            <a:noAutofit/>
          </a:bodyPr>
          <a:lstStyle>
            <a:lvl1pPr marL="0" indent="0" algn="ctr" defTabSz="914400" rtl="0" eaLnBrk="1" latinLnBrk="0" hangingPunct="1">
              <a:lnSpc>
                <a:spcPct val="90000"/>
              </a:lnSpc>
              <a:spcBef>
                <a:spcPts val="1000"/>
              </a:spcBef>
              <a:buFont typeface="Arial" panose="020B0604020202020204" pitchFamily="34" charset="0"/>
              <a:buNone/>
              <a:defRPr lang="ko-KR" altLang="en-US" sz="1670" b="0" kern="1200" dirty="0">
                <a:solidFill>
                  <a:srgbClr val="E8621A"/>
                </a:solidFill>
                <a:latin typeface="+mn-lt"/>
                <a:ea typeface="Lato" panose="020F0502020204030203" pitchFamily="34" charset="0"/>
                <a:cs typeface="Lato" panose="020F0502020204030203" pitchFamily="34" charset="0"/>
              </a:defRPr>
            </a:lvl1pPr>
          </a:lstStyle>
          <a:p>
            <a:pPr lvl="0"/>
            <a:r>
              <a:rPr lang="en-US" altLang="ko-KR" dirty="0"/>
              <a:t>Responsibility 1</a:t>
            </a:r>
            <a:endParaRPr lang="ko-KR" altLang="en-US" dirty="0"/>
          </a:p>
        </p:txBody>
      </p:sp>
      <p:sp>
        <p:nvSpPr>
          <p:cNvPr id="38" name="Title 1"/>
          <p:cNvSpPr>
            <a:spLocks noGrp="1"/>
          </p:cNvSpPr>
          <p:nvPr>
            <p:ph type="title"/>
          </p:nvPr>
        </p:nvSpPr>
        <p:spPr>
          <a:xfrm>
            <a:off x="387388" y="232348"/>
            <a:ext cx="8417549" cy="600164"/>
          </a:xfrm>
          <a:noFill/>
          <a:ln>
            <a:noFill/>
          </a:ln>
        </p:spPr>
        <p:txBody>
          <a:bodyPr wrap="square">
            <a:spAutoFit/>
          </a:bodyPr>
          <a:lstStyle>
            <a:lvl1pPr>
              <a:defRPr lang="en-GB" sz="3600" b="1">
                <a:solidFill>
                  <a:srgbClr val="E8621A"/>
                </a:solidFill>
                <a:latin typeface="Calibri"/>
                <a:ea typeface="+mn-ea"/>
                <a:cs typeface="+mn-cs"/>
              </a:defRPr>
            </a:lvl1pPr>
          </a:lstStyle>
          <a:p>
            <a:pPr marL="0" lvl="0" defTabSz="914377" fontAlgn="base">
              <a:spcAft>
                <a:spcPct val="0"/>
              </a:spcAft>
            </a:pPr>
            <a:r>
              <a:rPr lang="en-US" dirty="0"/>
              <a:t>Click to edit Master title style</a:t>
            </a:r>
            <a:endParaRPr lang="en-GB" dirty="0"/>
          </a:p>
        </p:txBody>
      </p:sp>
      <p:sp>
        <p:nvSpPr>
          <p:cNvPr id="39" name="Footer Placeholder 4"/>
          <p:cNvSpPr>
            <a:spLocks noGrp="1"/>
          </p:cNvSpPr>
          <p:nvPr>
            <p:ph type="ftr" sz="quarter" idx="40"/>
          </p:nvPr>
        </p:nvSpPr>
        <p:spPr>
          <a:xfrm>
            <a:off x="4038600" y="6356366"/>
            <a:ext cx="4114800" cy="365125"/>
          </a:xfrm>
        </p:spPr>
        <p:txBody>
          <a:bodyPr/>
          <a:lstStyle>
            <a:lvl1pPr>
              <a:defRPr/>
            </a:lvl1pPr>
          </a:lstStyle>
          <a:p>
            <a:r>
              <a:rPr lang="en-GB"/>
              <a:t>ClioSoft Confidential © 2018 ClioSoft Inc.</a:t>
            </a:r>
            <a:endParaRPr lang="en-GB" dirty="0"/>
          </a:p>
        </p:txBody>
      </p:sp>
      <p:sp>
        <p:nvSpPr>
          <p:cNvPr id="40" name="Slide Number Placeholder 5"/>
          <p:cNvSpPr>
            <a:spLocks noGrp="1"/>
          </p:cNvSpPr>
          <p:nvPr>
            <p:ph type="sldNum" sz="quarter" idx="41"/>
          </p:nvPr>
        </p:nvSpPr>
        <p:spPr>
          <a:xfrm>
            <a:off x="8610600" y="6356366"/>
            <a:ext cx="2743200" cy="365125"/>
          </a:xfrm>
        </p:spPr>
        <p:txBody>
          <a:bodyPr/>
          <a:lstStyle/>
          <a:p>
            <a:fld id="{6A06CF83-A3FC-4A83-8261-0B5B9EE574CC}" type="slidenum">
              <a:rPr lang="en-GB" smtClean="0"/>
              <a:t>‹#›</a:t>
            </a:fld>
            <a:endParaRPr lang="en-GB"/>
          </a:p>
        </p:txBody>
      </p:sp>
      <p:cxnSp>
        <p:nvCxnSpPr>
          <p:cNvPr id="42" name="Straight Connector 41"/>
          <p:cNvCxnSpPr/>
          <p:nvPr userDrawn="1"/>
        </p:nvCxnSpPr>
        <p:spPr>
          <a:xfrm>
            <a:off x="387421" y="782973"/>
            <a:ext cx="9899579" cy="0"/>
          </a:xfrm>
          <a:prstGeom prst="line">
            <a:avLst/>
          </a:prstGeom>
          <a:noFill/>
          <a:ln w="6350" cap="flat" cmpd="sng" algn="ctr">
            <a:solidFill>
              <a:srgbClr val="211061"/>
            </a:solidFill>
            <a:prstDash val="solid"/>
            <a:miter lim="800000"/>
          </a:ln>
          <a:effectLst/>
        </p:spPr>
      </p:cxnSp>
      <p:pic>
        <p:nvPicPr>
          <p:cNvPr id="30" name="Picture 29">
            <a:extLst>
              <a:ext uri="{FF2B5EF4-FFF2-40B4-BE49-F238E27FC236}">
                <a16:creationId xmlns:a16="http://schemas.microsoft.com/office/drawing/2014/main" id="{684DE6E6-D660-4FC2-9C45-DC20A4EE4F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0309" y="222375"/>
            <a:ext cx="1543031" cy="641087"/>
          </a:xfrm>
          <a:prstGeom prst="rect">
            <a:avLst/>
          </a:prstGeom>
        </p:spPr>
      </p:pic>
    </p:spTree>
    <p:extLst>
      <p:ext uri="{BB962C8B-B14F-4D97-AF65-F5344CB8AC3E}">
        <p14:creationId xmlns:p14="http://schemas.microsoft.com/office/powerpoint/2010/main" val="1962923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ent 02">
    <p:spTree>
      <p:nvGrpSpPr>
        <p:cNvPr id="1" name=""/>
        <p:cNvGrpSpPr/>
        <p:nvPr/>
      </p:nvGrpSpPr>
      <p:grpSpPr>
        <a:xfrm>
          <a:off x="0" y="0"/>
          <a:ext cx="0" cy="0"/>
          <a:chOff x="0" y="0"/>
          <a:chExt cx="0" cy="0"/>
        </a:xfrm>
      </p:grpSpPr>
      <p:sp>
        <p:nvSpPr>
          <p:cNvPr id="8" name="Rectangle 5"/>
          <p:cNvSpPr/>
          <p:nvPr userDrawn="1"/>
        </p:nvSpPr>
        <p:spPr>
          <a:xfrm>
            <a:off x="838204" y="1805843"/>
            <a:ext cx="3090333" cy="3327400"/>
          </a:xfrm>
          <a:custGeom>
            <a:avLst/>
            <a:gdLst>
              <a:gd name="connsiteX0" fmla="*/ 0 w 3464190"/>
              <a:gd name="connsiteY0" fmla="*/ 0 h 1003300"/>
              <a:gd name="connsiteX1" fmla="*/ 3464190 w 3464190"/>
              <a:gd name="connsiteY1" fmla="*/ 0 h 1003300"/>
              <a:gd name="connsiteX2" fmla="*/ 3464190 w 3464190"/>
              <a:gd name="connsiteY2" fmla="*/ 1003300 h 1003300"/>
              <a:gd name="connsiteX3" fmla="*/ 0 w 3464190"/>
              <a:gd name="connsiteY3" fmla="*/ 1003300 h 1003300"/>
              <a:gd name="connsiteX4" fmla="*/ 0 w 3464190"/>
              <a:gd name="connsiteY4" fmla="*/ 0 h 1003300"/>
              <a:gd name="connsiteX0" fmla="*/ 0 w 3464190"/>
              <a:gd name="connsiteY0" fmla="*/ 0 h 1003300"/>
              <a:gd name="connsiteX1" fmla="*/ 3464190 w 3464190"/>
              <a:gd name="connsiteY1" fmla="*/ 0 h 1003300"/>
              <a:gd name="connsiteX2" fmla="*/ 3464190 w 3464190"/>
              <a:gd name="connsiteY2" fmla="*/ 1003300 h 1003300"/>
              <a:gd name="connsiteX3" fmla="*/ 501650 w 3464190"/>
              <a:gd name="connsiteY3" fmla="*/ 996950 h 1003300"/>
              <a:gd name="connsiteX4" fmla="*/ 0 w 3464190"/>
              <a:gd name="connsiteY4" fmla="*/ 1003300 h 1003300"/>
              <a:gd name="connsiteX5" fmla="*/ 0 w 3464190"/>
              <a:gd name="connsiteY5" fmla="*/ 0 h 1003300"/>
              <a:gd name="connsiteX0" fmla="*/ 0 w 3464190"/>
              <a:gd name="connsiteY0" fmla="*/ 0 h 1003300"/>
              <a:gd name="connsiteX1" fmla="*/ 3464190 w 3464190"/>
              <a:gd name="connsiteY1" fmla="*/ 0 h 1003300"/>
              <a:gd name="connsiteX2" fmla="*/ 3464190 w 3464190"/>
              <a:gd name="connsiteY2" fmla="*/ 1003300 h 1003300"/>
              <a:gd name="connsiteX3" fmla="*/ 635000 w 3464190"/>
              <a:gd name="connsiteY3" fmla="*/ 996950 h 1003300"/>
              <a:gd name="connsiteX4" fmla="*/ 501650 w 3464190"/>
              <a:gd name="connsiteY4" fmla="*/ 996950 h 1003300"/>
              <a:gd name="connsiteX5" fmla="*/ 0 w 3464190"/>
              <a:gd name="connsiteY5" fmla="*/ 1003300 h 1003300"/>
              <a:gd name="connsiteX6" fmla="*/ 0 w 3464190"/>
              <a:gd name="connsiteY6" fmla="*/ 0 h 1003300"/>
              <a:gd name="connsiteX0" fmla="*/ 0 w 3464190"/>
              <a:gd name="connsiteY0" fmla="*/ 0 h 1003300"/>
              <a:gd name="connsiteX1" fmla="*/ 3464190 w 3464190"/>
              <a:gd name="connsiteY1" fmla="*/ 0 h 1003300"/>
              <a:gd name="connsiteX2" fmla="*/ 3464190 w 3464190"/>
              <a:gd name="connsiteY2" fmla="*/ 1003300 h 1003300"/>
              <a:gd name="connsiteX3" fmla="*/ 793750 w 3464190"/>
              <a:gd name="connsiteY3" fmla="*/ 990600 h 1003300"/>
              <a:gd name="connsiteX4" fmla="*/ 635000 w 3464190"/>
              <a:gd name="connsiteY4" fmla="*/ 996950 h 1003300"/>
              <a:gd name="connsiteX5" fmla="*/ 501650 w 3464190"/>
              <a:gd name="connsiteY5" fmla="*/ 996950 h 1003300"/>
              <a:gd name="connsiteX6" fmla="*/ 0 w 3464190"/>
              <a:gd name="connsiteY6" fmla="*/ 1003300 h 1003300"/>
              <a:gd name="connsiteX7" fmla="*/ 0 w 3464190"/>
              <a:gd name="connsiteY7" fmla="*/ 0 h 1003300"/>
              <a:gd name="connsiteX0" fmla="*/ 0 w 3464190"/>
              <a:gd name="connsiteY0" fmla="*/ 0 h 1187450"/>
              <a:gd name="connsiteX1" fmla="*/ 3464190 w 3464190"/>
              <a:gd name="connsiteY1" fmla="*/ 0 h 1187450"/>
              <a:gd name="connsiteX2" fmla="*/ 3464190 w 3464190"/>
              <a:gd name="connsiteY2" fmla="*/ 1003300 h 1187450"/>
              <a:gd name="connsiteX3" fmla="*/ 793750 w 3464190"/>
              <a:gd name="connsiteY3" fmla="*/ 990600 h 1187450"/>
              <a:gd name="connsiteX4" fmla="*/ 501650 w 3464190"/>
              <a:gd name="connsiteY4" fmla="*/ 1187450 h 1187450"/>
              <a:gd name="connsiteX5" fmla="*/ 501650 w 3464190"/>
              <a:gd name="connsiteY5" fmla="*/ 996950 h 1187450"/>
              <a:gd name="connsiteX6" fmla="*/ 0 w 3464190"/>
              <a:gd name="connsiteY6" fmla="*/ 1003300 h 1187450"/>
              <a:gd name="connsiteX7" fmla="*/ 0 w 3464190"/>
              <a:gd name="connsiteY7" fmla="*/ 0 h 1187450"/>
              <a:gd name="connsiteX0" fmla="*/ 0 w 3464190"/>
              <a:gd name="connsiteY0" fmla="*/ 0 h 1187450"/>
              <a:gd name="connsiteX1" fmla="*/ 3464190 w 3464190"/>
              <a:gd name="connsiteY1" fmla="*/ 0 h 1187450"/>
              <a:gd name="connsiteX2" fmla="*/ 3464190 w 3464190"/>
              <a:gd name="connsiteY2" fmla="*/ 1003300 h 1187450"/>
              <a:gd name="connsiteX3" fmla="*/ 671223 w 3464190"/>
              <a:gd name="connsiteY3" fmla="*/ 1099374 h 1187450"/>
              <a:gd name="connsiteX4" fmla="*/ 501650 w 3464190"/>
              <a:gd name="connsiteY4" fmla="*/ 1187450 h 1187450"/>
              <a:gd name="connsiteX5" fmla="*/ 501650 w 3464190"/>
              <a:gd name="connsiteY5" fmla="*/ 996950 h 1187450"/>
              <a:gd name="connsiteX6" fmla="*/ 0 w 3464190"/>
              <a:gd name="connsiteY6" fmla="*/ 1003300 h 1187450"/>
              <a:gd name="connsiteX7" fmla="*/ 0 w 3464190"/>
              <a:gd name="connsiteY7" fmla="*/ 0 h 1187450"/>
              <a:gd name="connsiteX0" fmla="*/ 0 w 3464190"/>
              <a:gd name="connsiteY0" fmla="*/ 0 h 1187450"/>
              <a:gd name="connsiteX1" fmla="*/ 3464190 w 3464190"/>
              <a:gd name="connsiteY1" fmla="*/ 0 h 1187450"/>
              <a:gd name="connsiteX2" fmla="*/ 3464190 w 3464190"/>
              <a:gd name="connsiteY2" fmla="*/ 1003300 h 1187450"/>
              <a:gd name="connsiteX3" fmla="*/ 671223 w 3464190"/>
              <a:gd name="connsiteY3" fmla="*/ 1099374 h 1187450"/>
              <a:gd name="connsiteX4" fmla="*/ 501650 w 3464190"/>
              <a:gd name="connsiteY4" fmla="*/ 1187450 h 1187450"/>
              <a:gd name="connsiteX5" fmla="*/ 501649 w 3464190"/>
              <a:gd name="connsiteY5" fmla="*/ 1096659 h 1187450"/>
              <a:gd name="connsiteX6" fmla="*/ 0 w 3464190"/>
              <a:gd name="connsiteY6" fmla="*/ 1003300 h 1187450"/>
              <a:gd name="connsiteX7" fmla="*/ 0 w 3464190"/>
              <a:gd name="connsiteY7" fmla="*/ 0 h 1187450"/>
              <a:gd name="connsiteX0" fmla="*/ 22278 w 3486468"/>
              <a:gd name="connsiteY0" fmla="*/ 0 h 1187450"/>
              <a:gd name="connsiteX1" fmla="*/ 3486468 w 3486468"/>
              <a:gd name="connsiteY1" fmla="*/ 0 h 1187450"/>
              <a:gd name="connsiteX2" fmla="*/ 3486468 w 3486468"/>
              <a:gd name="connsiteY2" fmla="*/ 1003300 h 1187450"/>
              <a:gd name="connsiteX3" fmla="*/ 693501 w 3486468"/>
              <a:gd name="connsiteY3" fmla="*/ 1099374 h 1187450"/>
              <a:gd name="connsiteX4" fmla="*/ 523928 w 3486468"/>
              <a:gd name="connsiteY4" fmla="*/ 1187450 h 1187450"/>
              <a:gd name="connsiteX5" fmla="*/ 523927 w 3486468"/>
              <a:gd name="connsiteY5" fmla="*/ 1096659 h 1187450"/>
              <a:gd name="connsiteX6" fmla="*/ 0 w 3486468"/>
              <a:gd name="connsiteY6" fmla="*/ 1093945 h 1187450"/>
              <a:gd name="connsiteX7" fmla="*/ 22278 w 3486468"/>
              <a:gd name="connsiteY7" fmla="*/ 0 h 1187450"/>
              <a:gd name="connsiteX0" fmla="*/ 22278 w 3486468"/>
              <a:gd name="connsiteY0" fmla="*/ 0 h 1187450"/>
              <a:gd name="connsiteX1" fmla="*/ 3486468 w 3486468"/>
              <a:gd name="connsiteY1" fmla="*/ 0 h 1187450"/>
              <a:gd name="connsiteX2" fmla="*/ 3486468 w 3486468"/>
              <a:gd name="connsiteY2" fmla="*/ 1096967 h 1187450"/>
              <a:gd name="connsiteX3" fmla="*/ 693501 w 3486468"/>
              <a:gd name="connsiteY3" fmla="*/ 1099374 h 1187450"/>
              <a:gd name="connsiteX4" fmla="*/ 523928 w 3486468"/>
              <a:gd name="connsiteY4" fmla="*/ 1187450 h 1187450"/>
              <a:gd name="connsiteX5" fmla="*/ 523927 w 3486468"/>
              <a:gd name="connsiteY5" fmla="*/ 1096659 h 1187450"/>
              <a:gd name="connsiteX6" fmla="*/ 0 w 3486468"/>
              <a:gd name="connsiteY6" fmla="*/ 1093945 h 1187450"/>
              <a:gd name="connsiteX7" fmla="*/ 22278 w 3486468"/>
              <a:gd name="connsiteY7"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6468" h="1187450">
                <a:moveTo>
                  <a:pt x="22278" y="0"/>
                </a:moveTo>
                <a:lnTo>
                  <a:pt x="3486468" y="0"/>
                </a:lnTo>
                <a:lnTo>
                  <a:pt x="3486468" y="1096967"/>
                </a:lnTo>
                <a:lnTo>
                  <a:pt x="693501" y="1099374"/>
                </a:lnTo>
                <a:lnTo>
                  <a:pt x="523928" y="1187450"/>
                </a:lnTo>
                <a:cubicBezTo>
                  <a:pt x="523928" y="1157186"/>
                  <a:pt x="523927" y="1126923"/>
                  <a:pt x="523927" y="1096659"/>
                </a:cubicBezTo>
                <a:lnTo>
                  <a:pt x="0" y="1093945"/>
                </a:lnTo>
                <a:lnTo>
                  <a:pt x="22278" y="0"/>
                </a:lnTo>
                <a:close/>
              </a:path>
            </a:pathLst>
          </a:custGeom>
          <a:noFill/>
          <a:ln w="12700">
            <a:solidFill>
              <a:schemeClr val="accent2"/>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rial" panose="020B0604020202020204" pitchFamily="34" charset="0"/>
            </a:endParaRPr>
          </a:p>
        </p:txBody>
      </p:sp>
      <p:sp>
        <p:nvSpPr>
          <p:cNvPr id="13" name="Rectangle 5"/>
          <p:cNvSpPr/>
          <p:nvPr userDrawn="1"/>
        </p:nvSpPr>
        <p:spPr>
          <a:xfrm>
            <a:off x="4631268" y="1805843"/>
            <a:ext cx="3090333" cy="3327400"/>
          </a:xfrm>
          <a:custGeom>
            <a:avLst/>
            <a:gdLst>
              <a:gd name="connsiteX0" fmla="*/ 0 w 3464190"/>
              <a:gd name="connsiteY0" fmla="*/ 0 h 1003300"/>
              <a:gd name="connsiteX1" fmla="*/ 3464190 w 3464190"/>
              <a:gd name="connsiteY1" fmla="*/ 0 h 1003300"/>
              <a:gd name="connsiteX2" fmla="*/ 3464190 w 3464190"/>
              <a:gd name="connsiteY2" fmla="*/ 1003300 h 1003300"/>
              <a:gd name="connsiteX3" fmla="*/ 0 w 3464190"/>
              <a:gd name="connsiteY3" fmla="*/ 1003300 h 1003300"/>
              <a:gd name="connsiteX4" fmla="*/ 0 w 3464190"/>
              <a:gd name="connsiteY4" fmla="*/ 0 h 1003300"/>
              <a:gd name="connsiteX0" fmla="*/ 0 w 3464190"/>
              <a:gd name="connsiteY0" fmla="*/ 0 h 1003300"/>
              <a:gd name="connsiteX1" fmla="*/ 3464190 w 3464190"/>
              <a:gd name="connsiteY1" fmla="*/ 0 h 1003300"/>
              <a:gd name="connsiteX2" fmla="*/ 3464190 w 3464190"/>
              <a:gd name="connsiteY2" fmla="*/ 1003300 h 1003300"/>
              <a:gd name="connsiteX3" fmla="*/ 501650 w 3464190"/>
              <a:gd name="connsiteY3" fmla="*/ 996950 h 1003300"/>
              <a:gd name="connsiteX4" fmla="*/ 0 w 3464190"/>
              <a:gd name="connsiteY4" fmla="*/ 1003300 h 1003300"/>
              <a:gd name="connsiteX5" fmla="*/ 0 w 3464190"/>
              <a:gd name="connsiteY5" fmla="*/ 0 h 1003300"/>
              <a:gd name="connsiteX0" fmla="*/ 0 w 3464190"/>
              <a:gd name="connsiteY0" fmla="*/ 0 h 1003300"/>
              <a:gd name="connsiteX1" fmla="*/ 3464190 w 3464190"/>
              <a:gd name="connsiteY1" fmla="*/ 0 h 1003300"/>
              <a:gd name="connsiteX2" fmla="*/ 3464190 w 3464190"/>
              <a:gd name="connsiteY2" fmla="*/ 1003300 h 1003300"/>
              <a:gd name="connsiteX3" fmla="*/ 635000 w 3464190"/>
              <a:gd name="connsiteY3" fmla="*/ 996950 h 1003300"/>
              <a:gd name="connsiteX4" fmla="*/ 501650 w 3464190"/>
              <a:gd name="connsiteY4" fmla="*/ 996950 h 1003300"/>
              <a:gd name="connsiteX5" fmla="*/ 0 w 3464190"/>
              <a:gd name="connsiteY5" fmla="*/ 1003300 h 1003300"/>
              <a:gd name="connsiteX6" fmla="*/ 0 w 3464190"/>
              <a:gd name="connsiteY6" fmla="*/ 0 h 1003300"/>
              <a:gd name="connsiteX0" fmla="*/ 0 w 3464190"/>
              <a:gd name="connsiteY0" fmla="*/ 0 h 1003300"/>
              <a:gd name="connsiteX1" fmla="*/ 3464190 w 3464190"/>
              <a:gd name="connsiteY1" fmla="*/ 0 h 1003300"/>
              <a:gd name="connsiteX2" fmla="*/ 3464190 w 3464190"/>
              <a:gd name="connsiteY2" fmla="*/ 1003300 h 1003300"/>
              <a:gd name="connsiteX3" fmla="*/ 793750 w 3464190"/>
              <a:gd name="connsiteY3" fmla="*/ 990600 h 1003300"/>
              <a:gd name="connsiteX4" fmla="*/ 635000 w 3464190"/>
              <a:gd name="connsiteY4" fmla="*/ 996950 h 1003300"/>
              <a:gd name="connsiteX5" fmla="*/ 501650 w 3464190"/>
              <a:gd name="connsiteY5" fmla="*/ 996950 h 1003300"/>
              <a:gd name="connsiteX6" fmla="*/ 0 w 3464190"/>
              <a:gd name="connsiteY6" fmla="*/ 1003300 h 1003300"/>
              <a:gd name="connsiteX7" fmla="*/ 0 w 3464190"/>
              <a:gd name="connsiteY7" fmla="*/ 0 h 1003300"/>
              <a:gd name="connsiteX0" fmla="*/ 0 w 3464190"/>
              <a:gd name="connsiteY0" fmla="*/ 0 h 1187450"/>
              <a:gd name="connsiteX1" fmla="*/ 3464190 w 3464190"/>
              <a:gd name="connsiteY1" fmla="*/ 0 h 1187450"/>
              <a:gd name="connsiteX2" fmla="*/ 3464190 w 3464190"/>
              <a:gd name="connsiteY2" fmla="*/ 1003300 h 1187450"/>
              <a:gd name="connsiteX3" fmla="*/ 793750 w 3464190"/>
              <a:gd name="connsiteY3" fmla="*/ 990600 h 1187450"/>
              <a:gd name="connsiteX4" fmla="*/ 501650 w 3464190"/>
              <a:gd name="connsiteY4" fmla="*/ 1187450 h 1187450"/>
              <a:gd name="connsiteX5" fmla="*/ 501650 w 3464190"/>
              <a:gd name="connsiteY5" fmla="*/ 996950 h 1187450"/>
              <a:gd name="connsiteX6" fmla="*/ 0 w 3464190"/>
              <a:gd name="connsiteY6" fmla="*/ 1003300 h 1187450"/>
              <a:gd name="connsiteX7" fmla="*/ 0 w 3464190"/>
              <a:gd name="connsiteY7" fmla="*/ 0 h 1187450"/>
              <a:gd name="connsiteX0" fmla="*/ 0 w 3464190"/>
              <a:gd name="connsiteY0" fmla="*/ 0 h 1187450"/>
              <a:gd name="connsiteX1" fmla="*/ 3464190 w 3464190"/>
              <a:gd name="connsiteY1" fmla="*/ 0 h 1187450"/>
              <a:gd name="connsiteX2" fmla="*/ 3464190 w 3464190"/>
              <a:gd name="connsiteY2" fmla="*/ 1003300 h 1187450"/>
              <a:gd name="connsiteX3" fmla="*/ 671223 w 3464190"/>
              <a:gd name="connsiteY3" fmla="*/ 1099374 h 1187450"/>
              <a:gd name="connsiteX4" fmla="*/ 501650 w 3464190"/>
              <a:gd name="connsiteY4" fmla="*/ 1187450 h 1187450"/>
              <a:gd name="connsiteX5" fmla="*/ 501650 w 3464190"/>
              <a:gd name="connsiteY5" fmla="*/ 996950 h 1187450"/>
              <a:gd name="connsiteX6" fmla="*/ 0 w 3464190"/>
              <a:gd name="connsiteY6" fmla="*/ 1003300 h 1187450"/>
              <a:gd name="connsiteX7" fmla="*/ 0 w 3464190"/>
              <a:gd name="connsiteY7" fmla="*/ 0 h 1187450"/>
              <a:gd name="connsiteX0" fmla="*/ 0 w 3464190"/>
              <a:gd name="connsiteY0" fmla="*/ 0 h 1187450"/>
              <a:gd name="connsiteX1" fmla="*/ 3464190 w 3464190"/>
              <a:gd name="connsiteY1" fmla="*/ 0 h 1187450"/>
              <a:gd name="connsiteX2" fmla="*/ 3464190 w 3464190"/>
              <a:gd name="connsiteY2" fmla="*/ 1003300 h 1187450"/>
              <a:gd name="connsiteX3" fmla="*/ 671223 w 3464190"/>
              <a:gd name="connsiteY3" fmla="*/ 1099374 h 1187450"/>
              <a:gd name="connsiteX4" fmla="*/ 501650 w 3464190"/>
              <a:gd name="connsiteY4" fmla="*/ 1187450 h 1187450"/>
              <a:gd name="connsiteX5" fmla="*/ 501649 w 3464190"/>
              <a:gd name="connsiteY5" fmla="*/ 1096659 h 1187450"/>
              <a:gd name="connsiteX6" fmla="*/ 0 w 3464190"/>
              <a:gd name="connsiteY6" fmla="*/ 1003300 h 1187450"/>
              <a:gd name="connsiteX7" fmla="*/ 0 w 3464190"/>
              <a:gd name="connsiteY7" fmla="*/ 0 h 1187450"/>
              <a:gd name="connsiteX0" fmla="*/ 22278 w 3486468"/>
              <a:gd name="connsiteY0" fmla="*/ 0 h 1187450"/>
              <a:gd name="connsiteX1" fmla="*/ 3486468 w 3486468"/>
              <a:gd name="connsiteY1" fmla="*/ 0 h 1187450"/>
              <a:gd name="connsiteX2" fmla="*/ 3486468 w 3486468"/>
              <a:gd name="connsiteY2" fmla="*/ 1003300 h 1187450"/>
              <a:gd name="connsiteX3" fmla="*/ 693501 w 3486468"/>
              <a:gd name="connsiteY3" fmla="*/ 1099374 h 1187450"/>
              <a:gd name="connsiteX4" fmla="*/ 523928 w 3486468"/>
              <a:gd name="connsiteY4" fmla="*/ 1187450 h 1187450"/>
              <a:gd name="connsiteX5" fmla="*/ 523927 w 3486468"/>
              <a:gd name="connsiteY5" fmla="*/ 1096659 h 1187450"/>
              <a:gd name="connsiteX6" fmla="*/ 0 w 3486468"/>
              <a:gd name="connsiteY6" fmla="*/ 1093945 h 1187450"/>
              <a:gd name="connsiteX7" fmla="*/ 22278 w 3486468"/>
              <a:gd name="connsiteY7" fmla="*/ 0 h 1187450"/>
              <a:gd name="connsiteX0" fmla="*/ 22278 w 3486468"/>
              <a:gd name="connsiteY0" fmla="*/ 0 h 1187450"/>
              <a:gd name="connsiteX1" fmla="*/ 3486468 w 3486468"/>
              <a:gd name="connsiteY1" fmla="*/ 0 h 1187450"/>
              <a:gd name="connsiteX2" fmla="*/ 3486468 w 3486468"/>
              <a:gd name="connsiteY2" fmla="*/ 1096967 h 1187450"/>
              <a:gd name="connsiteX3" fmla="*/ 693501 w 3486468"/>
              <a:gd name="connsiteY3" fmla="*/ 1099374 h 1187450"/>
              <a:gd name="connsiteX4" fmla="*/ 523928 w 3486468"/>
              <a:gd name="connsiteY4" fmla="*/ 1187450 h 1187450"/>
              <a:gd name="connsiteX5" fmla="*/ 523927 w 3486468"/>
              <a:gd name="connsiteY5" fmla="*/ 1096659 h 1187450"/>
              <a:gd name="connsiteX6" fmla="*/ 0 w 3486468"/>
              <a:gd name="connsiteY6" fmla="*/ 1093945 h 1187450"/>
              <a:gd name="connsiteX7" fmla="*/ 22278 w 3486468"/>
              <a:gd name="connsiteY7"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6468" h="1187450">
                <a:moveTo>
                  <a:pt x="22278" y="0"/>
                </a:moveTo>
                <a:lnTo>
                  <a:pt x="3486468" y="0"/>
                </a:lnTo>
                <a:lnTo>
                  <a:pt x="3486468" y="1096967"/>
                </a:lnTo>
                <a:lnTo>
                  <a:pt x="693501" y="1099374"/>
                </a:lnTo>
                <a:lnTo>
                  <a:pt x="523928" y="1187450"/>
                </a:lnTo>
                <a:cubicBezTo>
                  <a:pt x="523928" y="1157186"/>
                  <a:pt x="523927" y="1126923"/>
                  <a:pt x="523927" y="1096659"/>
                </a:cubicBezTo>
                <a:lnTo>
                  <a:pt x="0" y="1093945"/>
                </a:lnTo>
                <a:lnTo>
                  <a:pt x="22278" y="0"/>
                </a:lnTo>
                <a:close/>
              </a:path>
            </a:pathLst>
          </a:custGeom>
          <a:noFill/>
          <a:ln w="12700">
            <a:solidFill>
              <a:schemeClr val="accent4"/>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rial" panose="020B0604020202020204" pitchFamily="34" charset="0"/>
            </a:endParaRPr>
          </a:p>
        </p:txBody>
      </p:sp>
      <p:sp>
        <p:nvSpPr>
          <p:cNvPr id="15" name="Rectangle 5"/>
          <p:cNvSpPr/>
          <p:nvPr userDrawn="1"/>
        </p:nvSpPr>
        <p:spPr>
          <a:xfrm>
            <a:off x="8382004" y="1805843"/>
            <a:ext cx="3090333" cy="3327400"/>
          </a:xfrm>
          <a:custGeom>
            <a:avLst/>
            <a:gdLst>
              <a:gd name="connsiteX0" fmla="*/ 0 w 3464190"/>
              <a:gd name="connsiteY0" fmla="*/ 0 h 1003300"/>
              <a:gd name="connsiteX1" fmla="*/ 3464190 w 3464190"/>
              <a:gd name="connsiteY1" fmla="*/ 0 h 1003300"/>
              <a:gd name="connsiteX2" fmla="*/ 3464190 w 3464190"/>
              <a:gd name="connsiteY2" fmla="*/ 1003300 h 1003300"/>
              <a:gd name="connsiteX3" fmla="*/ 0 w 3464190"/>
              <a:gd name="connsiteY3" fmla="*/ 1003300 h 1003300"/>
              <a:gd name="connsiteX4" fmla="*/ 0 w 3464190"/>
              <a:gd name="connsiteY4" fmla="*/ 0 h 1003300"/>
              <a:gd name="connsiteX0" fmla="*/ 0 w 3464190"/>
              <a:gd name="connsiteY0" fmla="*/ 0 h 1003300"/>
              <a:gd name="connsiteX1" fmla="*/ 3464190 w 3464190"/>
              <a:gd name="connsiteY1" fmla="*/ 0 h 1003300"/>
              <a:gd name="connsiteX2" fmla="*/ 3464190 w 3464190"/>
              <a:gd name="connsiteY2" fmla="*/ 1003300 h 1003300"/>
              <a:gd name="connsiteX3" fmla="*/ 501650 w 3464190"/>
              <a:gd name="connsiteY3" fmla="*/ 996950 h 1003300"/>
              <a:gd name="connsiteX4" fmla="*/ 0 w 3464190"/>
              <a:gd name="connsiteY4" fmla="*/ 1003300 h 1003300"/>
              <a:gd name="connsiteX5" fmla="*/ 0 w 3464190"/>
              <a:gd name="connsiteY5" fmla="*/ 0 h 1003300"/>
              <a:gd name="connsiteX0" fmla="*/ 0 w 3464190"/>
              <a:gd name="connsiteY0" fmla="*/ 0 h 1003300"/>
              <a:gd name="connsiteX1" fmla="*/ 3464190 w 3464190"/>
              <a:gd name="connsiteY1" fmla="*/ 0 h 1003300"/>
              <a:gd name="connsiteX2" fmla="*/ 3464190 w 3464190"/>
              <a:gd name="connsiteY2" fmla="*/ 1003300 h 1003300"/>
              <a:gd name="connsiteX3" fmla="*/ 635000 w 3464190"/>
              <a:gd name="connsiteY3" fmla="*/ 996950 h 1003300"/>
              <a:gd name="connsiteX4" fmla="*/ 501650 w 3464190"/>
              <a:gd name="connsiteY4" fmla="*/ 996950 h 1003300"/>
              <a:gd name="connsiteX5" fmla="*/ 0 w 3464190"/>
              <a:gd name="connsiteY5" fmla="*/ 1003300 h 1003300"/>
              <a:gd name="connsiteX6" fmla="*/ 0 w 3464190"/>
              <a:gd name="connsiteY6" fmla="*/ 0 h 1003300"/>
              <a:gd name="connsiteX0" fmla="*/ 0 w 3464190"/>
              <a:gd name="connsiteY0" fmla="*/ 0 h 1003300"/>
              <a:gd name="connsiteX1" fmla="*/ 3464190 w 3464190"/>
              <a:gd name="connsiteY1" fmla="*/ 0 h 1003300"/>
              <a:gd name="connsiteX2" fmla="*/ 3464190 w 3464190"/>
              <a:gd name="connsiteY2" fmla="*/ 1003300 h 1003300"/>
              <a:gd name="connsiteX3" fmla="*/ 793750 w 3464190"/>
              <a:gd name="connsiteY3" fmla="*/ 990600 h 1003300"/>
              <a:gd name="connsiteX4" fmla="*/ 635000 w 3464190"/>
              <a:gd name="connsiteY4" fmla="*/ 996950 h 1003300"/>
              <a:gd name="connsiteX5" fmla="*/ 501650 w 3464190"/>
              <a:gd name="connsiteY5" fmla="*/ 996950 h 1003300"/>
              <a:gd name="connsiteX6" fmla="*/ 0 w 3464190"/>
              <a:gd name="connsiteY6" fmla="*/ 1003300 h 1003300"/>
              <a:gd name="connsiteX7" fmla="*/ 0 w 3464190"/>
              <a:gd name="connsiteY7" fmla="*/ 0 h 1003300"/>
              <a:gd name="connsiteX0" fmla="*/ 0 w 3464190"/>
              <a:gd name="connsiteY0" fmla="*/ 0 h 1187450"/>
              <a:gd name="connsiteX1" fmla="*/ 3464190 w 3464190"/>
              <a:gd name="connsiteY1" fmla="*/ 0 h 1187450"/>
              <a:gd name="connsiteX2" fmla="*/ 3464190 w 3464190"/>
              <a:gd name="connsiteY2" fmla="*/ 1003300 h 1187450"/>
              <a:gd name="connsiteX3" fmla="*/ 793750 w 3464190"/>
              <a:gd name="connsiteY3" fmla="*/ 990600 h 1187450"/>
              <a:gd name="connsiteX4" fmla="*/ 501650 w 3464190"/>
              <a:gd name="connsiteY4" fmla="*/ 1187450 h 1187450"/>
              <a:gd name="connsiteX5" fmla="*/ 501650 w 3464190"/>
              <a:gd name="connsiteY5" fmla="*/ 996950 h 1187450"/>
              <a:gd name="connsiteX6" fmla="*/ 0 w 3464190"/>
              <a:gd name="connsiteY6" fmla="*/ 1003300 h 1187450"/>
              <a:gd name="connsiteX7" fmla="*/ 0 w 3464190"/>
              <a:gd name="connsiteY7" fmla="*/ 0 h 1187450"/>
              <a:gd name="connsiteX0" fmla="*/ 0 w 3464190"/>
              <a:gd name="connsiteY0" fmla="*/ 0 h 1187450"/>
              <a:gd name="connsiteX1" fmla="*/ 3464190 w 3464190"/>
              <a:gd name="connsiteY1" fmla="*/ 0 h 1187450"/>
              <a:gd name="connsiteX2" fmla="*/ 3464190 w 3464190"/>
              <a:gd name="connsiteY2" fmla="*/ 1003300 h 1187450"/>
              <a:gd name="connsiteX3" fmla="*/ 671223 w 3464190"/>
              <a:gd name="connsiteY3" fmla="*/ 1099374 h 1187450"/>
              <a:gd name="connsiteX4" fmla="*/ 501650 w 3464190"/>
              <a:gd name="connsiteY4" fmla="*/ 1187450 h 1187450"/>
              <a:gd name="connsiteX5" fmla="*/ 501650 w 3464190"/>
              <a:gd name="connsiteY5" fmla="*/ 996950 h 1187450"/>
              <a:gd name="connsiteX6" fmla="*/ 0 w 3464190"/>
              <a:gd name="connsiteY6" fmla="*/ 1003300 h 1187450"/>
              <a:gd name="connsiteX7" fmla="*/ 0 w 3464190"/>
              <a:gd name="connsiteY7" fmla="*/ 0 h 1187450"/>
              <a:gd name="connsiteX0" fmla="*/ 0 w 3464190"/>
              <a:gd name="connsiteY0" fmla="*/ 0 h 1187450"/>
              <a:gd name="connsiteX1" fmla="*/ 3464190 w 3464190"/>
              <a:gd name="connsiteY1" fmla="*/ 0 h 1187450"/>
              <a:gd name="connsiteX2" fmla="*/ 3464190 w 3464190"/>
              <a:gd name="connsiteY2" fmla="*/ 1003300 h 1187450"/>
              <a:gd name="connsiteX3" fmla="*/ 671223 w 3464190"/>
              <a:gd name="connsiteY3" fmla="*/ 1099374 h 1187450"/>
              <a:gd name="connsiteX4" fmla="*/ 501650 w 3464190"/>
              <a:gd name="connsiteY4" fmla="*/ 1187450 h 1187450"/>
              <a:gd name="connsiteX5" fmla="*/ 501649 w 3464190"/>
              <a:gd name="connsiteY5" fmla="*/ 1096659 h 1187450"/>
              <a:gd name="connsiteX6" fmla="*/ 0 w 3464190"/>
              <a:gd name="connsiteY6" fmla="*/ 1003300 h 1187450"/>
              <a:gd name="connsiteX7" fmla="*/ 0 w 3464190"/>
              <a:gd name="connsiteY7" fmla="*/ 0 h 1187450"/>
              <a:gd name="connsiteX0" fmla="*/ 22278 w 3486468"/>
              <a:gd name="connsiteY0" fmla="*/ 0 h 1187450"/>
              <a:gd name="connsiteX1" fmla="*/ 3486468 w 3486468"/>
              <a:gd name="connsiteY1" fmla="*/ 0 h 1187450"/>
              <a:gd name="connsiteX2" fmla="*/ 3486468 w 3486468"/>
              <a:gd name="connsiteY2" fmla="*/ 1003300 h 1187450"/>
              <a:gd name="connsiteX3" fmla="*/ 693501 w 3486468"/>
              <a:gd name="connsiteY3" fmla="*/ 1099374 h 1187450"/>
              <a:gd name="connsiteX4" fmla="*/ 523928 w 3486468"/>
              <a:gd name="connsiteY4" fmla="*/ 1187450 h 1187450"/>
              <a:gd name="connsiteX5" fmla="*/ 523927 w 3486468"/>
              <a:gd name="connsiteY5" fmla="*/ 1096659 h 1187450"/>
              <a:gd name="connsiteX6" fmla="*/ 0 w 3486468"/>
              <a:gd name="connsiteY6" fmla="*/ 1093945 h 1187450"/>
              <a:gd name="connsiteX7" fmla="*/ 22278 w 3486468"/>
              <a:gd name="connsiteY7" fmla="*/ 0 h 1187450"/>
              <a:gd name="connsiteX0" fmla="*/ 22278 w 3486468"/>
              <a:gd name="connsiteY0" fmla="*/ 0 h 1187450"/>
              <a:gd name="connsiteX1" fmla="*/ 3486468 w 3486468"/>
              <a:gd name="connsiteY1" fmla="*/ 0 h 1187450"/>
              <a:gd name="connsiteX2" fmla="*/ 3486468 w 3486468"/>
              <a:gd name="connsiteY2" fmla="*/ 1096967 h 1187450"/>
              <a:gd name="connsiteX3" fmla="*/ 693501 w 3486468"/>
              <a:gd name="connsiteY3" fmla="*/ 1099374 h 1187450"/>
              <a:gd name="connsiteX4" fmla="*/ 523928 w 3486468"/>
              <a:gd name="connsiteY4" fmla="*/ 1187450 h 1187450"/>
              <a:gd name="connsiteX5" fmla="*/ 523927 w 3486468"/>
              <a:gd name="connsiteY5" fmla="*/ 1096659 h 1187450"/>
              <a:gd name="connsiteX6" fmla="*/ 0 w 3486468"/>
              <a:gd name="connsiteY6" fmla="*/ 1093945 h 1187450"/>
              <a:gd name="connsiteX7" fmla="*/ 22278 w 3486468"/>
              <a:gd name="connsiteY7" fmla="*/ 0 h 1187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86468" h="1187450">
                <a:moveTo>
                  <a:pt x="22278" y="0"/>
                </a:moveTo>
                <a:lnTo>
                  <a:pt x="3486468" y="0"/>
                </a:lnTo>
                <a:lnTo>
                  <a:pt x="3486468" y="1096967"/>
                </a:lnTo>
                <a:lnTo>
                  <a:pt x="693501" y="1099374"/>
                </a:lnTo>
                <a:lnTo>
                  <a:pt x="523928" y="1187450"/>
                </a:lnTo>
                <a:cubicBezTo>
                  <a:pt x="523928" y="1157186"/>
                  <a:pt x="523927" y="1126923"/>
                  <a:pt x="523927" y="1096659"/>
                </a:cubicBezTo>
                <a:lnTo>
                  <a:pt x="0" y="1093945"/>
                </a:lnTo>
                <a:lnTo>
                  <a:pt x="22278" y="0"/>
                </a:lnTo>
                <a:close/>
              </a:path>
            </a:pathLst>
          </a:custGeom>
          <a:noFill/>
          <a:ln w="12700">
            <a:solidFill>
              <a:schemeClr val="accent5"/>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dirty="0">
              <a:latin typeface="Arial" panose="020B0604020202020204" pitchFamily="34" charset="0"/>
            </a:endParaRPr>
          </a:p>
        </p:txBody>
      </p:sp>
      <p:sp>
        <p:nvSpPr>
          <p:cNvPr id="3" name="Picture Placeholder 2"/>
          <p:cNvSpPr>
            <a:spLocks noGrp="1"/>
          </p:cNvSpPr>
          <p:nvPr>
            <p:ph type="pic" sz="quarter" idx="41"/>
          </p:nvPr>
        </p:nvSpPr>
        <p:spPr>
          <a:xfrm>
            <a:off x="838203" y="5359400"/>
            <a:ext cx="698500" cy="673100"/>
          </a:xfrm>
          <a:prstGeom prst="rect">
            <a:avLst/>
          </a:prstGeom>
        </p:spPr>
        <p:txBody>
          <a:bodyPr/>
          <a:lstStyle>
            <a:lvl1pPr>
              <a:defRPr sz="100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32" name="Picture Placeholder 2"/>
          <p:cNvSpPr>
            <a:spLocks noGrp="1"/>
          </p:cNvSpPr>
          <p:nvPr>
            <p:ph type="pic" sz="quarter" idx="42"/>
          </p:nvPr>
        </p:nvSpPr>
        <p:spPr>
          <a:xfrm>
            <a:off x="4739235" y="5359400"/>
            <a:ext cx="698500" cy="673100"/>
          </a:xfrm>
          <a:prstGeom prst="rect">
            <a:avLst/>
          </a:prstGeom>
        </p:spPr>
        <p:txBody>
          <a:bodyPr/>
          <a:lstStyle>
            <a:lvl1pPr>
              <a:defRPr lang="en-US" sz="100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lvl="0"/>
            <a:endParaRPr lang="en-US"/>
          </a:p>
        </p:txBody>
      </p:sp>
      <p:sp>
        <p:nvSpPr>
          <p:cNvPr id="33" name="Picture Placeholder 2"/>
          <p:cNvSpPr>
            <a:spLocks noGrp="1"/>
          </p:cNvSpPr>
          <p:nvPr>
            <p:ph type="pic" sz="quarter" idx="43"/>
          </p:nvPr>
        </p:nvSpPr>
        <p:spPr>
          <a:xfrm>
            <a:off x="8492975" y="5308600"/>
            <a:ext cx="698500" cy="673100"/>
          </a:xfrm>
          <a:prstGeom prst="rect">
            <a:avLst/>
          </a:prstGeom>
        </p:spPr>
        <p:txBody>
          <a:bodyPr/>
          <a:lstStyle>
            <a:lvl1pPr>
              <a:defRPr lang="en-US" sz="1000">
                <a:solidFill>
                  <a:schemeClr val="bg1">
                    <a:lumMod val="50000"/>
                  </a:schemeClr>
                </a:solidFill>
                <a:latin typeface="Lato" panose="020F0502020204030203" pitchFamily="34" charset="0"/>
                <a:ea typeface="Lato" panose="020F0502020204030203" pitchFamily="34" charset="0"/>
                <a:cs typeface="Lato" panose="020F0502020204030203" pitchFamily="34" charset="0"/>
              </a:defRPr>
            </a:lvl1pPr>
          </a:lstStyle>
          <a:p>
            <a:pPr lvl="0"/>
            <a:endParaRPr lang="en-US"/>
          </a:p>
        </p:txBody>
      </p:sp>
      <p:sp>
        <p:nvSpPr>
          <p:cNvPr id="11" name="Title 1"/>
          <p:cNvSpPr>
            <a:spLocks noGrp="1"/>
          </p:cNvSpPr>
          <p:nvPr>
            <p:ph type="title"/>
          </p:nvPr>
        </p:nvSpPr>
        <p:spPr>
          <a:xfrm>
            <a:off x="387388" y="232348"/>
            <a:ext cx="8417549" cy="600164"/>
          </a:xfrm>
          <a:noFill/>
          <a:ln>
            <a:noFill/>
          </a:ln>
        </p:spPr>
        <p:txBody>
          <a:bodyPr wrap="square">
            <a:spAutoFit/>
          </a:bodyPr>
          <a:lstStyle>
            <a:lvl1pPr>
              <a:defRPr lang="en-GB" sz="3600" b="1">
                <a:solidFill>
                  <a:srgbClr val="E8621A"/>
                </a:solidFill>
                <a:latin typeface="Calibri"/>
                <a:ea typeface="+mn-ea"/>
                <a:cs typeface="+mn-cs"/>
              </a:defRPr>
            </a:lvl1pPr>
          </a:lstStyle>
          <a:p>
            <a:pPr marL="0" lvl="0" defTabSz="914377" fontAlgn="base">
              <a:spcAft>
                <a:spcPct val="0"/>
              </a:spcAft>
            </a:pPr>
            <a:r>
              <a:rPr lang="en-US" dirty="0"/>
              <a:t>Click to edit Master title style</a:t>
            </a:r>
            <a:endParaRPr lang="en-GB" dirty="0"/>
          </a:p>
        </p:txBody>
      </p:sp>
      <p:sp>
        <p:nvSpPr>
          <p:cNvPr id="12" name="Footer Placeholder 4"/>
          <p:cNvSpPr>
            <a:spLocks noGrp="1"/>
          </p:cNvSpPr>
          <p:nvPr>
            <p:ph type="ftr" sz="quarter" idx="11"/>
          </p:nvPr>
        </p:nvSpPr>
        <p:spPr>
          <a:xfrm>
            <a:off x="4038600" y="6356366"/>
            <a:ext cx="4114800" cy="365125"/>
          </a:xfrm>
        </p:spPr>
        <p:txBody>
          <a:bodyPr/>
          <a:lstStyle>
            <a:lvl1pPr>
              <a:defRPr/>
            </a:lvl1pPr>
          </a:lstStyle>
          <a:p>
            <a:r>
              <a:rPr lang="en-GB"/>
              <a:t>ClioSoft Confidential © 2018 ClioSoft Inc.</a:t>
            </a:r>
            <a:endParaRPr lang="en-GB" dirty="0"/>
          </a:p>
        </p:txBody>
      </p:sp>
      <p:sp>
        <p:nvSpPr>
          <p:cNvPr id="14" name="Slide Number Placeholder 5"/>
          <p:cNvSpPr>
            <a:spLocks noGrp="1"/>
          </p:cNvSpPr>
          <p:nvPr>
            <p:ph type="sldNum" sz="quarter" idx="12"/>
          </p:nvPr>
        </p:nvSpPr>
        <p:spPr>
          <a:xfrm>
            <a:off x="8610600" y="6356366"/>
            <a:ext cx="2743200" cy="365125"/>
          </a:xfrm>
        </p:spPr>
        <p:txBody>
          <a:bodyPr/>
          <a:lstStyle/>
          <a:p>
            <a:fld id="{6A06CF83-A3FC-4A83-8261-0B5B9EE574CC}" type="slidenum">
              <a:rPr lang="en-GB" smtClean="0"/>
              <a:t>‹#›</a:t>
            </a:fld>
            <a:endParaRPr lang="en-GB"/>
          </a:p>
        </p:txBody>
      </p:sp>
      <p:cxnSp>
        <p:nvCxnSpPr>
          <p:cNvPr id="17" name="Straight Connector 16"/>
          <p:cNvCxnSpPr/>
          <p:nvPr userDrawn="1"/>
        </p:nvCxnSpPr>
        <p:spPr>
          <a:xfrm>
            <a:off x="387421" y="782973"/>
            <a:ext cx="9899579" cy="0"/>
          </a:xfrm>
          <a:prstGeom prst="line">
            <a:avLst/>
          </a:prstGeom>
          <a:noFill/>
          <a:ln w="6350" cap="flat" cmpd="sng" algn="ctr">
            <a:solidFill>
              <a:srgbClr val="211061"/>
            </a:solidFill>
            <a:prstDash val="solid"/>
            <a:miter lim="800000"/>
          </a:ln>
          <a:effectLst/>
        </p:spPr>
      </p:cxnSp>
      <p:pic>
        <p:nvPicPr>
          <p:cNvPr id="16" name="Picture 15">
            <a:extLst>
              <a:ext uri="{FF2B5EF4-FFF2-40B4-BE49-F238E27FC236}">
                <a16:creationId xmlns:a16="http://schemas.microsoft.com/office/drawing/2014/main" id="{63AA1268-FF10-40D4-ACDB-2AAA792752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0309" y="222375"/>
            <a:ext cx="1543031" cy="641087"/>
          </a:xfrm>
          <a:prstGeom prst="rect">
            <a:avLst/>
          </a:prstGeom>
        </p:spPr>
      </p:pic>
    </p:spTree>
    <p:extLst>
      <p:ext uri="{BB962C8B-B14F-4D97-AF65-F5344CB8AC3E}">
        <p14:creationId xmlns:p14="http://schemas.microsoft.com/office/powerpoint/2010/main" val="2964312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3" name="Rectangle 22"/>
          <p:cNvSpPr/>
          <p:nvPr userDrawn="1"/>
        </p:nvSpPr>
        <p:spPr>
          <a:xfrm>
            <a:off x="0" y="-1533"/>
            <a:ext cx="12192000" cy="3187700"/>
          </a:xfrm>
          <a:prstGeom prst="rect">
            <a:avLst/>
          </a:prstGeom>
          <a:solidFill>
            <a:srgbClr val="201A56"/>
          </a:solidFill>
          <a:ln w="12700" cap="flat" cmpd="sng" algn="ctr">
            <a:noFill/>
            <a:prstDash val="solid"/>
            <a:miter lim="800000"/>
          </a:ln>
          <a:effectLst/>
        </p:spPr>
        <p:txBody>
          <a:bodyPr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4" name="Right Triangle 23"/>
          <p:cNvSpPr/>
          <p:nvPr userDrawn="1"/>
        </p:nvSpPr>
        <p:spPr>
          <a:xfrm flipH="1">
            <a:off x="4959362" y="0"/>
            <a:ext cx="7232649" cy="3187700"/>
          </a:xfrm>
          <a:prstGeom prst="rtTriangle">
            <a:avLst/>
          </a:prstGeom>
          <a:solidFill>
            <a:srgbClr val="27206A"/>
          </a:solidFill>
          <a:ln w="12700" cap="flat" cmpd="sng" algn="ctr">
            <a:noFill/>
            <a:prstDash val="solid"/>
            <a:miter lim="800000"/>
          </a:ln>
          <a:effectLst/>
        </p:spPr>
        <p:txBody>
          <a:bodyPr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sp>
        <p:nvSpPr>
          <p:cNvPr id="25" name="Right Triangle 24"/>
          <p:cNvSpPr/>
          <p:nvPr userDrawn="1"/>
        </p:nvSpPr>
        <p:spPr>
          <a:xfrm>
            <a:off x="1" y="-6861"/>
            <a:ext cx="7232651" cy="3187700"/>
          </a:xfrm>
          <a:prstGeom prst="rtTriangle">
            <a:avLst/>
          </a:prstGeom>
          <a:solidFill>
            <a:srgbClr val="27206A">
              <a:alpha val="32000"/>
            </a:srgbClr>
          </a:solidFill>
          <a:ln w="12700" cap="flat" cmpd="sng" algn="ctr">
            <a:noFill/>
            <a:prstDash val="solid"/>
            <a:miter lim="800000"/>
          </a:ln>
          <a:effectLst/>
        </p:spPr>
        <p:txBody>
          <a:bodyPr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pic>
        <p:nvPicPr>
          <p:cNvPr id="27" name="Picture 26" descr="cliosoft-P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33275" y="4659055"/>
            <a:ext cx="3329804" cy="1383443"/>
          </a:xfrm>
          <a:prstGeom prst="rect">
            <a:avLst/>
          </a:prstGeom>
        </p:spPr>
      </p:pic>
      <p:sp>
        <p:nvSpPr>
          <p:cNvPr id="30" name="Subtitle 2"/>
          <p:cNvSpPr txBox="1">
            <a:spLocks/>
          </p:cNvSpPr>
          <p:nvPr userDrawn="1"/>
        </p:nvSpPr>
        <p:spPr>
          <a:xfrm>
            <a:off x="4274676" y="6016326"/>
            <a:ext cx="3384448" cy="419672"/>
          </a:xfrm>
          <a:prstGeom prst="rect">
            <a:avLst/>
          </a:prstGeom>
        </p:spPr>
        <p:txBody>
          <a:bodyPr vert="horz" lIns="91440" tIns="45720" rIns="91440" bIns="45720" rtlCol="0">
            <a:normAutofit/>
          </a:bodyPr>
          <a:lstStyle>
            <a:lvl1pPr marL="0" indent="0" algn="ctr" defTabSz="457200" rtl="0" eaLnBrk="1" latinLnBrk="0" hangingPunct="1">
              <a:spcBef>
                <a:spcPct val="20000"/>
              </a:spcBef>
              <a:buClr>
                <a:srgbClr val="FF6600"/>
              </a:buClr>
              <a:buSzPct val="80000"/>
              <a:buFont typeface="Wingdings" charset="2"/>
              <a:buNone/>
              <a:defRPr sz="2400" b="1" i="0" kern="1200" baseline="0">
                <a:solidFill>
                  <a:srgbClr val="FF8425"/>
                </a:solidFill>
                <a:latin typeface="Helvetica Neue Light"/>
                <a:ea typeface="+mn-ea"/>
                <a:cs typeface="Helvetica Neue Light"/>
              </a:defRPr>
            </a:lvl1pPr>
            <a:lvl2pPr marL="457200" indent="0" algn="ctr" defTabSz="457200" rtl="0" eaLnBrk="1" latinLnBrk="0" hangingPunct="1">
              <a:spcBef>
                <a:spcPct val="20000"/>
              </a:spcBef>
              <a:buClr>
                <a:srgbClr val="FF6600"/>
              </a:buClr>
              <a:buSzPct val="80000"/>
              <a:buFont typeface="Arial"/>
              <a:buNone/>
              <a:defRPr sz="1600" b="0" i="0" kern="1200">
                <a:solidFill>
                  <a:schemeClr val="tx1">
                    <a:tint val="75000"/>
                  </a:schemeClr>
                </a:solidFill>
                <a:latin typeface="Helvetica Neue Light"/>
                <a:ea typeface="+mn-ea"/>
                <a:cs typeface="Helvetica Neue Light"/>
              </a:defRPr>
            </a:lvl2pPr>
            <a:lvl3pPr marL="914400" indent="0" algn="ctr" defTabSz="457200" rtl="0" eaLnBrk="1" latinLnBrk="0" hangingPunct="1">
              <a:spcBef>
                <a:spcPct val="20000"/>
              </a:spcBef>
              <a:buClr>
                <a:srgbClr val="FF6600"/>
              </a:buClr>
              <a:buSzPct val="80000"/>
              <a:buFont typeface="Courier New"/>
              <a:buNone/>
              <a:defRPr sz="1600" b="0" i="0" kern="1200">
                <a:solidFill>
                  <a:schemeClr val="tx1">
                    <a:tint val="75000"/>
                  </a:schemeClr>
                </a:solidFill>
                <a:latin typeface="Helvetica Neue Light"/>
                <a:ea typeface="+mn-ea"/>
                <a:cs typeface="Helvetica Neue Light"/>
              </a:defRPr>
            </a:lvl3pPr>
            <a:lvl4pPr marL="1371600" indent="0" algn="ctr" defTabSz="457200" rtl="0" eaLnBrk="1" latinLnBrk="0" hangingPunct="1">
              <a:spcBef>
                <a:spcPct val="20000"/>
              </a:spcBef>
              <a:buClr>
                <a:srgbClr val="FF6600"/>
              </a:buClr>
              <a:buSzPct val="80000"/>
              <a:buFont typeface="Wingdings" charset="2"/>
              <a:buNone/>
              <a:defRPr sz="1400" b="0" i="0" kern="1200">
                <a:solidFill>
                  <a:schemeClr val="tx1">
                    <a:tint val="75000"/>
                  </a:schemeClr>
                </a:solidFill>
                <a:latin typeface="Helvetica Neue Light"/>
                <a:ea typeface="+mn-ea"/>
                <a:cs typeface="Helvetica Neue Light"/>
              </a:defRPr>
            </a:lvl4pPr>
            <a:lvl5pPr marL="1828800" indent="0" algn="ctr" defTabSz="457200" rtl="0" eaLnBrk="1" latinLnBrk="0" hangingPunct="1">
              <a:spcBef>
                <a:spcPct val="20000"/>
              </a:spcBef>
              <a:buClr>
                <a:srgbClr val="FF6600"/>
              </a:buClr>
              <a:buSzPct val="80000"/>
              <a:buFont typeface="Arial"/>
              <a:buNone/>
              <a:defRPr sz="1400" b="0" i="0" kern="1200">
                <a:solidFill>
                  <a:schemeClr val="tx1">
                    <a:tint val="75000"/>
                  </a:schemeClr>
                </a:solidFill>
                <a:latin typeface="Helvetica Neue Light"/>
                <a:ea typeface="+mn-ea"/>
                <a:cs typeface="Helvetica Neue Light"/>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defRPr/>
            </a:pPr>
            <a:r>
              <a:rPr lang="en-US" sz="1400" b="0" dirty="0">
                <a:solidFill>
                  <a:srgbClr val="FFFFFF">
                    <a:lumMod val="50000"/>
                  </a:srgbClr>
                </a:solidFill>
                <a:latin typeface="Helvetica Neue"/>
                <a:cs typeface="Helvetica Neue"/>
              </a:rPr>
              <a:t>making design reuse real</a:t>
            </a:r>
          </a:p>
        </p:txBody>
      </p:sp>
      <p:sp>
        <p:nvSpPr>
          <p:cNvPr id="5" name="Footer Placeholder 4"/>
          <p:cNvSpPr>
            <a:spLocks noGrp="1"/>
          </p:cNvSpPr>
          <p:nvPr>
            <p:ph type="ftr" sz="quarter" idx="11"/>
          </p:nvPr>
        </p:nvSpPr>
        <p:spPr/>
        <p:txBody>
          <a:bodyPr/>
          <a:lstStyle>
            <a:lvl1pPr>
              <a:defRPr/>
            </a:lvl1pPr>
          </a:lstStyle>
          <a:p>
            <a:r>
              <a:rPr lang="en-GB"/>
              <a:t>ClioSoft Confidential © 2018 ClioSoft Inc.</a:t>
            </a:r>
            <a:endParaRPr lang="en-GB" dirty="0"/>
          </a:p>
        </p:txBody>
      </p:sp>
      <p:sp>
        <p:nvSpPr>
          <p:cNvPr id="6" name="Slide Number Placeholder 5"/>
          <p:cNvSpPr>
            <a:spLocks noGrp="1"/>
          </p:cNvSpPr>
          <p:nvPr>
            <p:ph type="sldNum" sz="quarter" idx="12"/>
          </p:nvPr>
        </p:nvSpPr>
        <p:spPr/>
        <p:txBody>
          <a:bodyPr/>
          <a:lstStyle/>
          <a:p>
            <a:fld id="{6A06CF83-A3FC-4A83-8261-0B5B9EE574CC}" type="slidenum">
              <a:rPr lang="en-GB" smtClean="0"/>
              <a:t>‹#›</a:t>
            </a:fld>
            <a:endParaRPr lang="en-GB"/>
          </a:p>
        </p:txBody>
      </p:sp>
      <p:sp>
        <p:nvSpPr>
          <p:cNvPr id="18" name="Title 13"/>
          <p:cNvSpPr txBox="1">
            <a:spLocks/>
          </p:cNvSpPr>
          <p:nvPr userDrawn="1"/>
        </p:nvSpPr>
        <p:spPr>
          <a:xfrm>
            <a:off x="0" y="2275608"/>
            <a:ext cx="12192000" cy="1143000"/>
          </a:xfrm>
          <a:prstGeom prst="rect">
            <a:avLst/>
          </a:prstGeom>
        </p:spPr>
        <p:txBody>
          <a:bodyPr>
            <a:noAutofit/>
          </a:bodyPr>
          <a:lstStyle>
            <a:lvl1pPr algn="l" defTabSz="914377"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defTabSz="914377"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609585" algn="l" defTabSz="914377" rtl="0" fontAlgn="base">
              <a:lnSpc>
                <a:spcPct val="90000"/>
              </a:lnSpc>
              <a:spcBef>
                <a:spcPct val="0"/>
              </a:spcBef>
              <a:spcAft>
                <a:spcPct val="0"/>
              </a:spcAft>
              <a:defRPr sz="4400">
                <a:solidFill>
                  <a:schemeClr val="tx1"/>
                </a:solidFill>
                <a:latin typeface="Calibri Light" panose="020F0302020204030204" pitchFamily="34" charset="0"/>
              </a:defRPr>
            </a:lvl6pPr>
            <a:lvl7pPr marL="1219170" algn="l" defTabSz="914377" rtl="0" fontAlgn="base">
              <a:lnSpc>
                <a:spcPct val="90000"/>
              </a:lnSpc>
              <a:spcBef>
                <a:spcPct val="0"/>
              </a:spcBef>
              <a:spcAft>
                <a:spcPct val="0"/>
              </a:spcAft>
              <a:defRPr sz="4400">
                <a:solidFill>
                  <a:schemeClr val="tx1"/>
                </a:solidFill>
                <a:latin typeface="Calibri Light" panose="020F0302020204030204" pitchFamily="34" charset="0"/>
              </a:defRPr>
            </a:lvl7pPr>
            <a:lvl8pPr marL="1828754" algn="l" defTabSz="914377" rtl="0" fontAlgn="base">
              <a:lnSpc>
                <a:spcPct val="90000"/>
              </a:lnSpc>
              <a:spcBef>
                <a:spcPct val="0"/>
              </a:spcBef>
              <a:spcAft>
                <a:spcPct val="0"/>
              </a:spcAft>
              <a:defRPr sz="4400">
                <a:solidFill>
                  <a:schemeClr val="tx1"/>
                </a:solidFill>
                <a:latin typeface="Calibri Light" panose="020F0302020204030204" pitchFamily="34" charset="0"/>
              </a:defRPr>
            </a:lvl8pPr>
            <a:lvl9pPr marL="2438339" algn="l" defTabSz="914377"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685800">
              <a:defRPr/>
            </a:pPr>
            <a:r>
              <a:rPr lang="en-US" sz="5750" b="1" dirty="0">
                <a:solidFill>
                  <a:srgbClr val="FFFFFF"/>
                </a:solidFill>
                <a:latin typeface="Helvetica Neue" panose="02000503040000020004"/>
                <a:ea typeface="Lato Regular" panose="020F0502020204030203" pitchFamily="34" charset="0"/>
                <a:cs typeface="Lato Regular" panose="020F0502020204030203" pitchFamily="34" charset="0"/>
              </a:rPr>
              <a:t>Thank You</a:t>
            </a:r>
          </a:p>
        </p:txBody>
      </p:sp>
      <p:sp>
        <p:nvSpPr>
          <p:cNvPr id="19" name="Freeform 5"/>
          <p:cNvSpPr>
            <a:spLocks/>
          </p:cNvSpPr>
          <p:nvPr userDrawn="1"/>
        </p:nvSpPr>
        <p:spPr bwMode="auto">
          <a:xfrm>
            <a:off x="5635051" y="587560"/>
            <a:ext cx="985527" cy="1230842"/>
          </a:xfrm>
          <a:custGeom>
            <a:avLst/>
            <a:gdLst>
              <a:gd name="T0" fmla="*/ 61 w 72"/>
              <a:gd name="T1" fmla="*/ 25 h 91"/>
              <a:gd name="T2" fmla="*/ 53 w 72"/>
              <a:gd name="T3" fmla="*/ 8 h 91"/>
              <a:gd name="T4" fmla="*/ 49 w 72"/>
              <a:gd name="T5" fmla="*/ 8 h 91"/>
              <a:gd name="T6" fmla="*/ 33 w 72"/>
              <a:gd name="T7" fmla="*/ 8 h 91"/>
              <a:gd name="T8" fmla="*/ 29 w 72"/>
              <a:gd name="T9" fmla="*/ 8 h 91"/>
              <a:gd name="T10" fmla="*/ 21 w 72"/>
              <a:gd name="T11" fmla="*/ 55 h 91"/>
              <a:gd name="T12" fmla="*/ 9 w 72"/>
              <a:gd name="T13" fmla="*/ 39 h 91"/>
              <a:gd name="T14" fmla="*/ 2 w 72"/>
              <a:gd name="T15" fmla="*/ 48 h 91"/>
              <a:gd name="T16" fmla="*/ 24 w 72"/>
              <a:gd name="T17" fmla="*/ 89 h 91"/>
              <a:gd name="T18" fmla="*/ 26 w 72"/>
              <a:gd name="T19" fmla="*/ 91 h 91"/>
              <a:gd name="T20" fmla="*/ 22 w 72"/>
              <a:gd name="T21" fmla="*/ 77 h 91"/>
              <a:gd name="T22" fmla="*/ 6 w 72"/>
              <a:gd name="T23" fmla="*/ 43 h 91"/>
              <a:gd name="T24" fmla="*/ 10 w 72"/>
              <a:gd name="T25" fmla="*/ 43 h 91"/>
              <a:gd name="T26" fmla="*/ 21 w 72"/>
              <a:gd name="T27" fmla="*/ 63 h 91"/>
              <a:gd name="T28" fmla="*/ 22 w 72"/>
              <a:gd name="T29" fmla="*/ 64 h 91"/>
              <a:gd name="T30" fmla="*/ 23 w 72"/>
              <a:gd name="T31" fmla="*/ 64 h 91"/>
              <a:gd name="T32" fmla="*/ 23 w 72"/>
              <a:gd name="T33" fmla="*/ 64 h 91"/>
              <a:gd name="T34" fmla="*/ 24 w 72"/>
              <a:gd name="T35" fmla="*/ 64 h 91"/>
              <a:gd name="T36" fmla="*/ 24 w 72"/>
              <a:gd name="T37" fmla="*/ 64 h 91"/>
              <a:gd name="T38" fmla="*/ 25 w 72"/>
              <a:gd name="T39" fmla="*/ 63 h 91"/>
              <a:gd name="T40" fmla="*/ 25 w 72"/>
              <a:gd name="T41" fmla="*/ 62 h 91"/>
              <a:gd name="T42" fmla="*/ 25 w 72"/>
              <a:gd name="T43" fmla="*/ 16 h 91"/>
              <a:gd name="T44" fmla="*/ 33 w 72"/>
              <a:gd name="T45" fmla="*/ 16 h 91"/>
              <a:gd name="T46" fmla="*/ 35 w 72"/>
              <a:gd name="T47" fmla="*/ 48 h 91"/>
              <a:gd name="T48" fmla="*/ 37 w 72"/>
              <a:gd name="T49" fmla="*/ 16 h 91"/>
              <a:gd name="T50" fmla="*/ 41 w 72"/>
              <a:gd name="T51" fmla="*/ 4 h 91"/>
              <a:gd name="T52" fmla="*/ 45 w 72"/>
              <a:gd name="T53" fmla="*/ 16 h 91"/>
              <a:gd name="T54" fmla="*/ 47 w 72"/>
              <a:gd name="T55" fmla="*/ 48 h 91"/>
              <a:gd name="T56" fmla="*/ 49 w 72"/>
              <a:gd name="T57" fmla="*/ 16 h 91"/>
              <a:gd name="T58" fmla="*/ 57 w 72"/>
              <a:gd name="T59" fmla="*/ 16 h 91"/>
              <a:gd name="T60" fmla="*/ 57 w 72"/>
              <a:gd name="T61" fmla="*/ 50 h 91"/>
              <a:gd name="T62" fmla="*/ 61 w 72"/>
              <a:gd name="T63" fmla="*/ 50 h 91"/>
              <a:gd name="T64" fmla="*/ 65 w 72"/>
              <a:gd name="T65" fmla="*/ 28 h 91"/>
              <a:gd name="T66" fmla="*/ 63 w 72"/>
              <a:gd name="T67" fmla="*/ 70 h 91"/>
              <a:gd name="T68" fmla="*/ 59 w 72"/>
              <a:gd name="T69" fmla="*/ 91 h 91"/>
              <a:gd name="T70" fmla="*/ 61 w 72"/>
              <a:gd name="T71" fmla="*/ 89 h 91"/>
              <a:gd name="T72" fmla="*/ 72 w 72"/>
              <a:gd name="T73" fmla="*/ 3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2" h="91">
                <a:moveTo>
                  <a:pt x="65" y="24"/>
                </a:moveTo>
                <a:cubicBezTo>
                  <a:pt x="64" y="24"/>
                  <a:pt x="62" y="24"/>
                  <a:pt x="61" y="25"/>
                </a:cubicBezTo>
                <a:cubicBezTo>
                  <a:pt x="61" y="16"/>
                  <a:pt x="61" y="16"/>
                  <a:pt x="61" y="16"/>
                </a:cubicBezTo>
                <a:cubicBezTo>
                  <a:pt x="61" y="12"/>
                  <a:pt x="57" y="8"/>
                  <a:pt x="53" y="8"/>
                </a:cubicBezTo>
                <a:cubicBezTo>
                  <a:pt x="52" y="8"/>
                  <a:pt x="50" y="8"/>
                  <a:pt x="49" y="9"/>
                </a:cubicBezTo>
                <a:cubicBezTo>
                  <a:pt x="49" y="8"/>
                  <a:pt x="49" y="8"/>
                  <a:pt x="49" y="8"/>
                </a:cubicBezTo>
                <a:cubicBezTo>
                  <a:pt x="49" y="4"/>
                  <a:pt x="45" y="0"/>
                  <a:pt x="41" y="0"/>
                </a:cubicBezTo>
                <a:cubicBezTo>
                  <a:pt x="37" y="0"/>
                  <a:pt x="33" y="4"/>
                  <a:pt x="33" y="8"/>
                </a:cubicBezTo>
                <a:cubicBezTo>
                  <a:pt x="33" y="9"/>
                  <a:pt x="33" y="9"/>
                  <a:pt x="33" y="9"/>
                </a:cubicBezTo>
                <a:cubicBezTo>
                  <a:pt x="32" y="8"/>
                  <a:pt x="30" y="8"/>
                  <a:pt x="29" y="8"/>
                </a:cubicBezTo>
                <a:cubicBezTo>
                  <a:pt x="25" y="8"/>
                  <a:pt x="21" y="12"/>
                  <a:pt x="21" y="16"/>
                </a:cubicBezTo>
                <a:cubicBezTo>
                  <a:pt x="21" y="55"/>
                  <a:pt x="21" y="55"/>
                  <a:pt x="21" y="55"/>
                </a:cubicBezTo>
                <a:cubicBezTo>
                  <a:pt x="13" y="41"/>
                  <a:pt x="13" y="41"/>
                  <a:pt x="13" y="41"/>
                </a:cubicBezTo>
                <a:cubicBezTo>
                  <a:pt x="12" y="40"/>
                  <a:pt x="11" y="39"/>
                  <a:pt x="9" y="39"/>
                </a:cubicBezTo>
                <a:cubicBezTo>
                  <a:pt x="7" y="39"/>
                  <a:pt x="5" y="39"/>
                  <a:pt x="3" y="40"/>
                </a:cubicBezTo>
                <a:cubicBezTo>
                  <a:pt x="1" y="42"/>
                  <a:pt x="0" y="46"/>
                  <a:pt x="2" y="48"/>
                </a:cubicBezTo>
                <a:cubicBezTo>
                  <a:pt x="2" y="49"/>
                  <a:pt x="9" y="69"/>
                  <a:pt x="19" y="80"/>
                </a:cubicBezTo>
                <a:cubicBezTo>
                  <a:pt x="19" y="80"/>
                  <a:pt x="23" y="84"/>
                  <a:pt x="24" y="89"/>
                </a:cubicBezTo>
                <a:cubicBezTo>
                  <a:pt x="24" y="90"/>
                  <a:pt x="25" y="91"/>
                  <a:pt x="26" y="91"/>
                </a:cubicBezTo>
                <a:cubicBezTo>
                  <a:pt x="26" y="91"/>
                  <a:pt x="26" y="91"/>
                  <a:pt x="26" y="91"/>
                </a:cubicBezTo>
                <a:cubicBezTo>
                  <a:pt x="28" y="90"/>
                  <a:pt x="28" y="89"/>
                  <a:pt x="28" y="88"/>
                </a:cubicBezTo>
                <a:cubicBezTo>
                  <a:pt x="27" y="82"/>
                  <a:pt x="22" y="77"/>
                  <a:pt x="22" y="77"/>
                </a:cubicBezTo>
                <a:cubicBezTo>
                  <a:pt x="13" y="67"/>
                  <a:pt x="6" y="47"/>
                  <a:pt x="5" y="46"/>
                </a:cubicBezTo>
                <a:cubicBezTo>
                  <a:pt x="5" y="45"/>
                  <a:pt x="5" y="44"/>
                  <a:pt x="6" y="43"/>
                </a:cubicBezTo>
                <a:cubicBezTo>
                  <a:pt x="7" y="43"/>
                  <a:pt x="8" y="43"/>
                  <a:pt x="8" y="43"/>
                </a:cubicBezTo>
                <a:cubicBezTo>
                  <a:pt x="9" y="43"/>
                  <a:pt x="9" y="43"/>
                  <a:pt x="10" y="43"/>
                </a:cubicBezTo>
                <a:cubicBezTo>
                  <a:pt x="21" y="63"/>
                  <a:pt x="21" y="63"/>
                  <a:pt x="21" y="63"/>
                </a:cubicBezTo>
                <a:cubicBezTo>
                  <a:pt x="21" y="63"/>
                  <a:pt x="21" y="63"/>
                  <a:pt x="21" y="63"/>
                </a:cubicBezTo>
                <a:cubicBezTo>
                  <a:pt x="22" y="63"/>
                  <a:pt x="22" y="63"/>
                  <a:pt x="22" y="64"/>
                </a:cubicBezTo>
                <a:cubicBezTo>
                  <a:pt x="22" y="64"/>
                  <a:pt x="22" y="64"/>
                  <a:pt x="22" y="64"/>
                </a:cubicBezTo>
                <a:cubicBezTo>
                  <a:pt x="22" y="64"/>
                  <a:pt x="22" y="64"/>
                  <a:pt x="22" y="64"/>
                </a:cubicBezTo>
                <a:cubicBezTo>
                  <a:pt x="22" y="64"/>
                  <a:pt x="23" y="64"/>
                  <a:pt x="23" y="64"/>
                </a:cubicBezTo>
                <a:cubicBezTo>
                  <a:pt x="23" y="64"/>
                  <a:pt x="23" y="64"/>
                  <a:pt x="23" y="64"/>
                </a:cubicBezTo>
                <a:cubicBezTo>
                  <a:pt x="23" y="64"/>
                  <a:pt x="23" y="64"/>
                  <a:pt x="23" y="64"/>
                </a:cubicBezTo>
                <a:cubicBezTo>
                  <a:pt x="23" y="64"/>
                  <a:pt x="23" y="64"/>
                  <a:pt x="24" y="64"/>
                </a:cubicBezTo>
                <a:cubicBezTo>
                  <a:pt x="24" y="64"/>
                  <a:pt x="24" y="64"/>
                  <a:pt x="24" y="64"/>
                </a:cubicBezTo>
                <a:cubicBezTo>
                  <a:pt x="24" y="64"/>
                  <a:pt x="24" y="64"/>
                  <a:pt x="24" y="64"/>
                </a:cubicBezTo>
                <a:cubicBezTo>
                  <a:pt x="24" y="64"/>
                  <a:pt x="24" y="64"/>
                  <a:pt x="24" y="64"/>
                </a:cubicBezTo>
                <a:cubicBezTo>
                  <a:pt x="24" y="63"/>
                  <a:pt x="24" y="63"/>
                  <a:pt x="24" y="63"/>
                </a:cubicBezTo>
                <a:cubicBezTo>
                  <a:pt x="25" y="63"/>
                  <a:pt x="25" y="63"/>
                  <a:pt x="25" y="63"/>
                </a:cubicBezTo>
                <a:cubicBezTo>
                  <a:pt x="25" y="63"/>
                  <a:pt x="25" y="63"/>
                  <a:pt x="25" y="63"/>
                </a:cubicBezTo>
                <a:cubicBezTo>
                  <a:pt x="25" y="63"/>
                  <a:pt x="25" y="62"/>
                  <a:pt x="25" y="62"/>
                </a:cubicBezTo>
                <a:cubicBezTo>
                  <a:pt x="25" y="62"/>
                  <a:pt x="25" y="62"/>
                  <a:pt x="25" y="62"/>
                </a:cubicBezTo>
                <a:cubicBezTo>
                  <a:pt x="25" y="16"/>
                  <a:pt x="25" y="16"/>
                  <a:pt x="25" y="16"/>
                </a:cubicBezTo>
                <a:cubicBezTo>
                  <a:pt x="25" y="14"/>
                  <a:pt x="27" y="12"/>
                  <a:pt x="29" y="12"/>
                </a:cubicBezTo>
                <a:cubicBezTo>
                  <a:pt x="31" y="12"/>
                  <a:pt x="33" y="14"/>
                  <a:pt x="33" y="16"/>
                </a:cubicBezTo>
                <a:cubicBezTo>
                  <a:pt x="33" y="46"/>
                  <a:pt x="33" y="46"/>
                  <a:pt x="33" y="46"/>
                </a:cubicBezTo>
                <a:cubicBezTo>
                  <a:pt x="33" y="47"/>
                  <a:pt x="34" y="48"/>
                  <a:pt x="35" y="48"/>
                </a:cubicBezTo>
                <a:cubicBezTo>
                  <a:pt x="36" y="48"/>
                  <a:pt x="37" y="47"/>
                  <a:pt x="37" y="46"/>
                </a:cubicBezTo>
                <a:cubicBezTo>
                  <a:pt x="37" y="16"/>
                  <a:pt x="37" y="16"/>
                  <a:pt x="37" y="16"/>
                </a:cubicBezTo>
                <a:cubicBezTo>
                  <a:pt x="37" y="8"/>
                  <a:pt x="37" y="8"/>
                  <a:pt x="37" y="8"/>
                </a:cubicBezTo>
                <a:cubicBezTo>
                  <a:pt x="37" y="6"/>
                  <a:pt x="39" y="4"/>
                  <a:pt x="41" y="4"/>
                </a:cubicBezTo>
                <a:cubicBezTo>
                  <a:pt x="43" y="4"/>
                  <a:pt x="45" y="6"/>
                  <a:pt x="45" y="8"/>
                </a:cubicBezTo>
                <a:cubicBezTo>
                  <a:pt x="45" y="16"/>
                  <a:pt x="45" y="16"/>
                  <a:pt x="45" y="16"/>
                </a:cubicBezTo>
                <a:cubicBezTo>
                  <a:pt x="45" y="46"/>
                  <a:pt x="45" y="46"/>
                  <a:pt x="45" y="46"/>
                </a:cubicBezTo>
                <a:cubicBezTo>
                  <a:pt x="45" y="47"/>
                  <a:pt x="46" y="48"/>
                  <a:pt x="47" y="48"/>
                </a:cubicBezTo>
                <a:cubicBezTo>
                  <a:pt x="48" y="48"/>
                  <a:pt x="49" y="47"/>
                  <a:pt x="49" y="46"/>
                </a:cubicBezTo>
                <a:cubicBezTo>
                  <a:pt x="49" y="16"/>
                  <a:pt x="49" y="16"/>
                  <a:pt x="49" y="16"/>
                </a:cubicBezTo>
                <a:cubicBezTo>
                  <a:pt x="49" y="14"/>
                  <a:pt x="51" y="12"/>
                  <a:pt x="53" y="12"/>
                </a:cubicBezTo>
                <a:cubicBezTo>
                  <a:pt x="55" y="12"/>
                  <a:pt x="57" y="14"/>
                  <a:pt x="57" y="16"/>
                </a:cubicBezTo>
                <a:cubicBezTo>
                  <a:pt x="57" y="32"/>
                  <a:pt x="57" y="32"/>
                  <a:pt x="57" y="32"/>
                </a:cubicBezTo>
                <a:cubicBezTo>
                  <a:pt x="57" y="50"/>
                  <a:pt x="57" y="50"/>
                  <a:pt x="57" y="50"/>
                </a:cubicBezTo>
                <a:cubicBezTo>
                  <a:pt x="57" y="51"/>
                  <a:pt x="58" y="52"/>
                  <a:pt x="59" y="52"/>
                </a:cubicBezTo>
                <a:cubicBezTo>
                  <a:pt x="60" y="52"/>
                  <a:pt x="61" y="51"/>
                  <a:pt x="61" y="50"/>
                </a:cubicBezTo>
                <a:cubicBezTo>
                  <a:pt x="61" y="32"/>
                  <a:pt x="61" y="32"/>
                  <a:pt x="61" y="32"/>
                </a:cubicBezTo>
                <a:cubicBezTo>
                  <a:pt x="61" y="30"/>
                  <a:pt x="63" y="28"/>
                  <a:pt x="65" y="28"/>
                </a:cubicBezTo>
                <a:cubicBezTo>
                  <a:pt x="67" y="28"/>
                  <a:pt x="68" y="31"/>
                  <a:pt x="68" y="32"/>
                </a:cubicBezTo>
                <a:cubicBezTo>
                  <a:pt x="67" y="41"/>
                  <a:pt x="66" y="64"/>
                  <a:pt x="63" y="70"/>
                </a:cubicBezTo>
                <a:cubicBezTo>
                  <a:pt x="59" y="78"/>
                  <a:pt x="57" y="86"/>
                  <a:pt x="57" y="88"/>
                </a:cubicBezTo>
                <a:cubicBezTo>
                  <a:pt x="57" y="90"/>
                  <a:pt x="58" y="91"/>
                  <a:pt x="59" y="91"/>
                </a:cubicBezTo>
                <a:cubicBezTo>
                  <a:pt x="59" y="91"/>
                  <a:pt x="59" y="91"/>
                  <a:pt x="59" y="91"/>
                </a:cubicBezTo>
                <a:cubicBezTo>
                  <a:pt x="60" y="91"/>
                  <a:pt x="61" y="90"/>
                  <a:pt x="61" y="89"/>
                </a:cubicBezTo>
                <a:cubicBezTo>
                  <a:pt x="61" y="86"/>
                  <a:pt x="62" y="79"/>
                  <a:pt x="66" y="72"/>
                </a:cubicBezTo>
                <a:cubicBezTo>
                  <a:pt x="71" y="64"/>
                  <a:pt x="72" y="34"/>
                  <a:pt x="72" y="32"/>
                </a:cubicBezTo>
                <a:cubicBezTo>
                  <a:pt x="72" y="27"/>
                  <a:pt x="69" y="24"/>
                  <a:pt x="65" y="24"/>
                </a:cubicBezTo>
                <a:close/>
              </a:path>
            </a:pathLst>
          </a:custGeom>
          <a:solidFill>
            <a:srgbClr val="FFFFFF"/>
          </a:solidFill>
          <a:ln>
            <a:noFill/>
          </a:ln>
        </p:spPr>
        <p:txBody>
          <a:bodyPr vert="horz" wrap="square" lIns="45720" tIns="22860" rIns="45720" bIns="22860" numCol="1" anchor="t" anchorCtr="0" compatLnSpc="1">
            <a:prstTxWarp prst="textNoShape">
              <a:avLst/>
            </a:prstTxWarp>
          </a:bodyP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11301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par>
                          <p:cTn id="11" fill="hold">
                            <p:stCondLst>
                              <p:cond delay="1000"/>
                            </p:stCondLst>
                            <p:childTnLst>
                              <p:par>
                                <p:cTn id="12" presetID="16" presetClass="entr" presetSubtype="21"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barn(inVertical)">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3" name="Title 22"/>
          <p:cNvSpPr>
            <a:spLocks noGrp="1"/>
          </p:cNvSpPr>
          <p:nvPr>
            <p:ph type="title"/>
          </p:nvPr>
        </p:nvSpPr>
        <p:spPr>
          <a:xfrm>
            <a:off x="381000" y="241581"/>
            <a:ext cx="10972800" cy="590931"/>
          </a:xfrm>
          <a:noFill/>
          <a:ln>
            <a:noFill/>
          </a:ln>
        </p:spPr>
        <p:txBody>
          <a:bodyPr vert="horz" wrap="square" lIns="91440" tIns="45720" rIns="91440" bIns="45720" rtlCol="0" anchor="ctr">
            <a:spAutoFit/>
          </a:bodyPr>
          <a:lstStyle>
            <a:lvl1pPr>
              <a:defRPr kumimoji="0" lang="en-GB" sz="3600" b="1" u="none" strike="noStrike" cap="none" spc="0" normalizeH="0" baseline="0">
                <a:ln>
                  <a:noFill/>
                </a:ln>
                <a:solidFill>
                  <a:srgbClr val="E8621A"/>
                </a:solidFill>
                <a:effectLst/>
                <a:uLnTx/>
                <a:uFillTx/>
                <a:latin typeface="Calibri"/>
                <a:ea typeface="+mn-ea"/>
                <a:cs typeface="+mn-cs"/>
              </a:defRPr>
            </a:lvl1pPr>
          </a:lstStyle>
          <a:p>
            <a:pPr marL="0" marR="0" lvl="0" indent="0" defTabSz="914377" fontAlgn="base">
              <a:lnSpc>
                <a:spcPct val="90000"/>
              </a:lnSpc>
              <a:spcAft>
                <a:spcPct val="0"/>
              </a:spcAft>
              <a:buClrTx/>
              <a:buSzTx/>
              <a:buFontTx/>
              <a:tabLst/>
            </a:pPr>
            <a:r>
              <a:rPr lang="en-US" dirty="0"/>
              <a:t>Click to edit Master title style</a:t>
            </a:r>
            <a:endParaRPr lang="en-GB" dirty="0"/>
          </a:p>
        </p:txBody>
      </p:sp>
      <p:sp>
        <p:nvSpPr>
          <p:cNvPr id="8" name="Slide Number Placeholder 7"/>
          <p:cNvSpPr>
            <a:spLocks noGrp="1"/>
          </p:cNvSpPr>
          <p:nvPr>
            <p:ph type="sldNum" sz="quarter" idx="11"/>
          </p:nvPr>
        </p:nvSpPr>
        <p:spPr>
          <a:xfrm>
            <a:off x="10876101" y="6419085"/>
            <a:ext cx="477699" cy="226967"/>
          </a:xfrm>
        </p:spPr>
        <p:txBody>
          <a:bodyPr/>
          <a:lstStyle>
            <a:lvl1pPr>
              <a:defRPr kumimoji="0" lang="en-US" sz="1200" b="0" i="0" u="none" strike="noStrike" kern="1200" cap="none" spc="0" normalizeH="0" baseline="0" smtClean="0">
                <a:ln>
                  <a:noFill/>
                </a:ln>
                <a:solidFill>
                  <a:prstClr val="black">
                    <a:tint val="75000"/>
                  </a:prstClr>
                </a:solidFill>
                <a:effectLst/>
                <a:uLnTx/>
                <a:uFillTx/>
                <a:latin typeface="Calibri"/>
                <a:ea typeface="+mn-ea"/>
                <a:cs typeface="+mn-cs"/>
              </a:defRPr>
            </a:lvl1pPr>
          </a:lstStyle>
          <a:p>
            <a:pPr defTabSz="457200"/>
            <a:fld id="{2353E166-C96A-E541-80F9-2B4BBDE3AB44}" type="slidenum">
              <a:rPr lang="en-GB" smtClean="0"/>
              <a:pPr defTabSz="457200"/>
              <a:t>‹#›</a:t>
            </a:fld>
            <a:endParaRPr lang="en-GB" dirty="0"/>
          </a:p>
        </p:txBody>
      </p:sp>
      <p:sp>
        <p:nvSpPr>
          <p:cNvPr id="5" name="Footer Placeholder 4"/>
          <p:cNvSpPr>
            <a:spLocks noGrp="1"/>
          </p:cNvSpPr>
          <p:nvPr>
            <p:ph type="ftr" sz="quarter" idx="10"/>
          </p:nvPr>
        </p:nvSpPr>
        <p:spPr>
          <a:xfrm>
            <a:off x="4506607" y="6419085"/>
            <a:ext cx="3178785" cy="242052"/>
          </a:xfrm>
        </p:spPr>
        <p:txBody>
          <a:bodyPr vert="horz" lIns="91440" tIns="45720" rIns="91440" bIns="45720" rtlCol="0" anchor="ctr"/>
          <a:lstStyle>
            <a:lvl1pPr>
              <a:defRPr kumimoji="0" lang="en-GB" sz="1200" u="none" strike="noStrike" cap="none" spc="0" normalizeH="0" baseline="0" smtClean="0">
                <a:ln>
                  <a:noFill/>
                </a:ln>
                <a:solidFill>
                  <a:prstClr val="black">
                    <a:tint val="75000"/>
                  </a:prstClr>
                </a:solidFill>
                <a:effectLst/>
                <a:uLnTx/>
                <a:uFillTx/>
                <a:latin typeface="Calibri"/>
                <a:cs typeface="+mn-cs"/>
              </a:defRPr>
            </a:lvl1pPr>
          </a:lstStyle>
          <a:p>
            <a:r>
              <a:rPr lang="en-GB"/>
              <a:t>ClioSoft Confidential © 2018 ClioSoft Inc.</a:t>
            </a:r>
            <a:endParaRPr lang="en-GB" dirty="0"/>
          </a:p>
        </p:txBody>
      </p:sp>
      <p:sp>
        <p:nvSpPr>
          <p:cNvPr id="3" name="Content Placeholder 2"/>
          <p:cNvSpPr>
            <a:spLocks noGrp="1"/>
          </p:cNvSpPr>
          <p:nvPr>
            <p:ph sz="half" idx="1"/>
          </p:nvPr>
        </p:nvSpPr>
        <p:spPr>
          <a:xfrm>
            <a:off x="609600" y="1600206"/>
            <a:ext cx="5384800" cy="4525963"/>
          </a:xfrm>
        </p:spPr>
        <p:txBody>
          <a:bodyPr/>
          <a:lstStyle>
            <a:lvl1pPr>
              <a:defRPr sz="18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6"/>
            <a:ext cx="5384800" cy="4525963"/>
          </a:xfrm>
        </p:spPr>
        <p:txBody>
          <a:bodyPr/>
          <a:lstStyle>
            <a:lvl1pPr>
              <a:defRPr sz="1800"/>
            </a:lvl1pPr>
            <a:lvl2pPr>
              <a:defRPr sz="16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p:cNvCxnSpPr/>
          <p:nvPr userDrawn="1"/>
        </p:nvCxnSpPr>
        <p:spPr>
          <a:xfrm>
            <a:off x="387421" y="782973"/>
            <a:ext cx="9899579" cy="0"/>
          </a:xfrm>
          <a:prstGeom prst="line">
            <a:avLst/>
          </a:prstGeom>
          <a:noFill/>
          <a:ln w="6350" cap="flat" cmpd="sng" algn="ctr">
            <a:solidFill>
              <a:srgbClr val="211061"/>
            </a:solidFill>
            <a:prstDash val="solid"/>
            <a:miter lim="800000"/>
          </a:ln>
          <a:effectLst/>
        </p:spPr>
      </p:cxnSp>
    </p:spTree>
    <p:extLst>
      <p:ext uri="{BB962C8B-B14F-4D97-AF65-F5344CB8AC3E}">
        <p14:creationId xmlns:p14="http://schemas.microsoft.com/office/powerpoint/2010/main" val="28172887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3"/>
          </p:nvPr>
        </p:nvSpPr>
        <p:spPr>
          <a:xfrm>
            <a:off x="4038600" y="635636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ClioSoft Confidential © 2019 ClioSoft Inc.</a:t>
            </a:r>
          </a:p>
        </p:txBody>
      </p:sp>
      <p:sp>
        <p:nvSpPr>
          <p:cNvPr id="6" name="Slide Number Placeholder 5"/>
          <p:cNvSpPr>
            <a:spLocks noGrp="1"/>
          </p:cNvSpPr>
          <p:nvPr>
            <p:ph type="sldNum" sz="quarter" idx="4"/>
          </p:nvPr>
        </p:nvSpPr>
        <p:spPr>
          <a:xfrm>
            <a:off x="8610600" y="635636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06CF83-A3FC-4A83-8261-0B5B9EE574CC}" type="slidenum">
              <a:rPr lang="en-GB" smtClean="0"/>
              <a:t>‹#›</a:t>
            </a:fld>
            <a:endParaRPr lang="en-GB"/>
          </a:p>
        </p:txBody>
      </p:sp>
    </p:spTree>
    <p:extLst>
      <p:ext uri="{BB962C8B-B14F-4D97-AF65-F5344CB8AC3E}">
        <p14:creationId xmlns:p14="http://schemas.microsoft.com/office/powerpoint/2010/main" val="2296943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9" r:id="rId3"/>
    <p:sldLayoutId id="2147483690" r:id="rId4"/>
    <p:sldLayoutId id="2147483651" r:id="rId5"/>
    <p:sldLayoutId id="2147483725" r:id="rId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jpg"/><Relationship Id="rId4" Type="http://schemas.openxmlformats.org/officeDocument/2006/relationships/image" Target="../media/image26.png"/><Relationship Id="rId9" Type="http://schemas.openxmlformats.org/officeDocument/2006/relationships/image" Target="../media/image35.jp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jpg"/><Relationship Id="rId3" Type="http://schemas.openxmlformats.org/officeDocument/2006/relationships/image" Target="../media/image10.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24.png"/><Relationship Id="rId9" Type="http://schemas.openxmlformats.org/officeDocument/2006/relationships/image" Target="../media/image53.jpeg"/></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p:nvPr>
        </p:nvSpPr>
        <p:spPr>
          <a:xfrm>
            <a:off x="1056238" y="960712"/>
            <a:ext cx="9938463" cy="600164"/>
          </a:xfrm>
        </p:spPr>
        <p:txBody>
          <a:bodyPr/>
          <a:lstStyle/>
          <a:p>
            <a:pPr algn="ctr"/>
            <a:r>
              <a:rPr lang="en-US" sz="3600" dirty="0"/>
              <a:t>Reusing Your Analog IPs Successfully For </a:t>
            </a:r>
            <a:r>
              <a:rPr lang="en-US" sz="3600" dirty="0" err="1"/>
              <a:t>Tapeouts</a:t>
            </a:r>
            <a:r>
              <a:rPr lang="en-US" sz="3600" dirty="0"/>
              <a:t> </a:t>
            </a:r>
          </a:p>
        </p:txBody>
      </p:sp>
      <p:sp>
        <p:nvSpPr>
          <p:cNvPr id="4" name="Footer Placeholder 3"/>
          <p:cNvSpPr>
            <a:spLocks noGrp="1"/>
          </p:cNvSpPr>
          <p:nvPr>
            <p:ph type="ftr" sz="quarter" idx="11"/>
          </p:nvPr>
        </p:nvSpPr>
        <p:spPr/>
        <p:txBody>
          <a:bodyPr/>
          <a:lstStyle/>
          <a:p>
            <a:r>
              <a:rPr lang="en-GB" dirty="0"/>
              <a:t>© 2018 </a:t>
            </a:r>
            <a:r>
              <a:rPr lang="en-GB" dirty="0" err="1"/>
              <a:t>ClioSoft</a:t>
            </a:r>
            <a:r>
              <a:rPr lang="en-GB" dirty="0"/>
              <a:t> Inc.</a:t>
            </a:r>
          </a:p>
        </p:txBody>
      </p:sp>
      <p:sp>
        <p:nvSpPr>
          <p:cNvPr id="5" name="Slide Number Placeholder 4"/>
          <p:cNvSpPr>
            <a:spLocks noGrp="1"/>
          </p:cNvSpPr>
          <p:nvPr>
            <p:ph type="sldNum" sz="quarter" idx="12"/>
          </p:nvPr>
        </p:nvSpPr>
        <p:spPr/>
        <p:txBody>
          <a:bodyPr/>
          <a:lstStyle/>
          <a:p>
            <a:fld id="{6A06CF83-A3FC-4A83-8261-0B5B9EE574CC}" type="slidenum">
              <a:rPr lang="en-GB" smtClean="0"/>
              <a:t>1</a:t>
            </a:fld>
            <a:endParaRPr lang="en-GB"/>
          </a:p>
        </p:txBody>
      </p:sp>
      <p:pic>
        <p:nvPicPr>
          <p:cNvPr id="6" name="Picture 5" descr="designhub-AI-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8942" y="1507180"/>
            <a:ext cx="2137930" cy="733248"/>
          </a:xfrm>
          <a:prstGeom prst="rect">
            <a:avLst/>
          </a:prstGeom>
        </p:spPr>
      </p:pic>
    </p:spTree>
    <p:extLst>
      <p:ext uri="{BB962C8B-B14F-4D97-AF65-F5344CB8AC3E}">
        <p14:creationId xmlns:p14="http://schemas.microsoft.com/office/powerpoint/2010/main" val="23760351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4B676E2-2011-504C-AE26-662A17EB97C5}"/>
              </a:ext>
            </a:extLst>
          </p:cNvPr>
          <p:cNvSpPr>
            <a:spLocks noGrp="1"/>
          </p:cNvSpPr>
          <p:nvPr>
            <p:ph type="ftr" sz="quarter" idx="11"/>
          </p:nvPr>
        </p:nvSpPr>
        <p:spPr/>
        <p:txBody>
          <a:bodyPr/>
          <a:lstStyle/>
          <a:p>
            <a:r>
              <a:rPr lang="en-GB" dirty="0"/>
              <a:t>© 2018 </a:t>
            </a:r>
            <a:r>
              <a:rPr lang="en-GB" dirty="0" err="1"/>
              <a:t>ClioSoft</a:t>
            </a:r>
            <a:r>
              <a:rPr lang="en-GB" dirty="0"/>
              <a:t> Inc.</a:t>
            </a:r>
          </a:p>
        </p:txBody>
      </p:sp>
      <p:sp>
        <p:nvSpPr>
          <p:cNvPr id="5" name="Slide Number Placeholder 4">
            <a:extLst>
              <a:ext uri="{FF2B5EF4-FFF2-40B4-BE49-F238E27FC236}">
                <a16:creationId xmlns:a16="http://schemas.microsoft.com/office/drawing/2014/main" id="{864626E7-926F-FD49-B394-DA58CEBFD9A1}"/>
              </a:ext>
            </a:extLst>
          </p:cNvPr>
          <p:cNvSpPr>
            <a:spLocks noGrp="1"/>
          </p:cNvSpPr>
          <p:nvPr>
            <p:ph type="sldNum" sz="quarter" idx="12"/>
          </p:nvPr>
        </p:nvSpPr>
        <p:spPr/>
        <p:txBody>
          <a:bodyPr/>
          <a:lstStyle/>
          <a:p>
            <a:fld id="{6A06CF83-A3FC-4A83-8261-0B5B9EE574CC}" type="slidenum">
              <a:rPr lang="en-GB" smtClean="0"/>
              <a:t>10</a:t>
            </a:fld>
            <a:endParaRPr lang="en-GB"/>
          </a:p>
        </p:txBody>
      </p:sp>
      <p:sp>
        <p:nvSpPr>
          <p:cNvPr id="6" name="Title 1">
            <a:extLst>
              <a:ext uri="{FF2B5EF4-FFF2-40B4-BE49-F238E27FC236}">
                <a16:creationId xmlns:a16="http://schemas.microsoft.com/office/drawing/2014/main" id="{E52A2C25-8515-0345-8DA3-5812DCB2DFA9}"/>
              </a:ext>
            </a:extLst>
          </p:cNvPr>
          <p:cNvSpPr>
            <a:spLocks noGrp="1"/>
          </p:cNvSpPr>
          <p:nvPr>
            <p:ph type="title"/>
          </p:nvPr>
        </p:nvSpPr>
        <p:spPr>
          <a:xfrm>
            <a:off x="387388" y="236965"/>
            <a:ext cx="8417549" cy="590931"/>
          </a:xfrm>
        </p:spPr>
        <p:txBody>
          <a:bodyPr/>
          <a:lstStyle/>
          <a:p>
            <a:r>
              <a:rPr lang="en-GB" dirty="0"/>
              <a:t>Unified project dashboard &amp; hub</a:t>
            </a:r>
          </a:p>
        </p:txBody>
      </p:sp>
      <p:sp>
        <p:nvSpPr>
          <p:cNvPr id="8" name="Slide Number Placeholder 4">
            <a:extLst>
              <a:ext uri="{FF2B5EF4-FFF2-40B4-BE49-F238E27FC236}">
                <a16:creationId xmlns:a16="http://schemas.microsoft.com/office/drawing/2014/main" id="{8846622D-F66D-064D-9521-77819F592B78}"/>
              </a:ext>
            </a:extLst>
          </p:cNvPr>
          <p:cNvSpPr txBox="1">
            <a:spLocks/>
          </p:cNvSpPr>
          <p:nvPr/>
        </p:nvSpPr>
        <p:spPr>
          <a:xfrm>
            <a:off x="8610600" y="63563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06CF83-A3FC-4A83-8261-0B5B9EE574CC}" type="slidenum">
              <a:rPr lang="en-GB" smtClean="0"/>
              <a:pPr/>
              <a:t>10</a:t>
            </a:fld>
            <a:endParaRPr lang="en-GB"/>
          </a:p>
        </p:txBody>
      </p:sp>
      <p:sp>
        <p:nvSpPr>
          <p:cNvPr id="9" name="Rectangle 8">
            <a:extLst>
              <a:ext uri="{FF2B5EF4-FFF2-40B4-BE49-F238E27FC236}">
                <a16:creationId xmlns:a16="http://schemas.microsoft.com/office/drawing/2014/main" id="{DE066A05-02F0-1E42-BFCB-6CA035263E33}"/>
              </a:ext>
            </a:extLst>
          </p:cNvPr>
          <p:cNvSpPr/>
          <p:nvPr/>
        </p:nvSpPr>
        <p:spPr>
          <a:xfrm>
            <a:off x="424935" y="852081"/>
            <a:ext cx="4711546" cy="461665"/>
          </a:xfrm>
          <a:prstGeom prst="rect">
            <a:avLst/>
          </a:prstGeom>
          <a:solidFill>
            <a:srgbClr val="FFFFFF"/>
          </a:solidFill>
        </p:spPr>
        <p:txBody>
          <a:bodyPr wrap="none">
            <a:spAutoFit/>
          </a:bodyPr>
          <a:lstStyle/>
          <a:p>
            <a:r>
              <a:rPr lang="en-US" sz="2400" b="1" dirty="0">
                <a:solidFill>
                  <a:srgbClr val="2B236A"/>
                </a:solidFill>
                <a:latin typeface="Helvetica Neue Medium"/>
                <a:cs typeface="Helvetica Neue Medium"/>
              </a:rPr>
              <a:t>Collaborative </a:t>
            </a:r>
            <a:r>
              <a:rPr lang="en-US" sz="2400" b="1" dirty="0" err="1">
                <a:solidFill>
                  <a:srgbClr val="2B236A"/>
                </a:solidFill>
                <a:latin typeface="Helvetica Neue Medium"/>
                <a:cs typeface="Helvetica Neue Medium"/>
              </a:rPr>
              <a:t>SoC</a:t>
            </a:r>
            <a:r>
              <a:rPr lang="en-US" sz="2400" b="1" dirty="0">
                <a:solidFill>
                  <a:srgbClr val="2B236A"/>
                </a:solidFill>
                <a:latin typeface="Helvetica Neue Medium"/>
                <a:cs typeface="Helvetica Neue Medium"/>
              </a:rPr>
              <a:t> development</a:t>
            </a:r>
          </a:p>
        </p:txBody>
      </p:sp>
      <p:grpSp>
        <p:nvGrpSpPr>
          <p:cNvPr id="10" name="Group 9">
            <a:extLst>
              <a:ext uri="{FF2B5EF4-FFF2-40B4-BE49-F238E27FC236}">
                <a16:creationId xmlns:a16="http://schemas.microsoft.com/office/drawing/2014/main" id="{FC12B328-EC6D-8C4D-B2A4-8CC8DE4BC6E2}"/>
              </a:ext>
            </a:extLst>
          </p:cNvPr>
          <p:cNvGrpSpPr>
            <a:grpSpLocks/>
          </p:cNvGrpSpPr>
          <p:nvPr/>
        </p:nvGrpSpPr>
        <p:grpSpPr>
          <a:xfrm>
            <a:off x="1134344" y="2458467"/>
            <a:ext cx="1371600" cy="284409"/>
            <a:chOff x="-18896" y="2984388"/>
            <a:chExt cx="2965967" cy="284409"/>
          </a:xfrm>
        </p:grpSpPr>
        <p:sp>
          <p:nvSpPr>
            <p:cNvPr id="11" name="Rectangle 10">
              <a:extLst>
                <a:ext uri="{FF2B5EF4-FFF2-40B4-BE49-F238E27FC236}">
                  <a16:creationId xmlns:a16="http://schemas.microsoft.com/office/drawing/2014/main" id="{E3BDF6C7-CDB3-DC41-9A22-6F5E15E7CD8C}"/>
                </a:ext>
              </a:extLst>
            </p:cNvPr>
            <p:cNvSpPr/>
            <p:nvPr/>
          </p:nvSpPr>
          <p:spPr>
            <a:xfrm>
              <a:off x="-18896" y="2984388"/>
              <a:ext cx="2965967" cy="284409"/>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12" name="Straight Connector 11">
              <a:extLst>
                <a:ext uri="{FF2B5EF4-FFF2-40B4-BE49-F238E27FC236}">
                  <a16:creationId xmlns:a16="http://schemas.microsoft.com/office/drawing/2014/main" id="{23EE4992-1B89-1B46-95C9-4290E46E023E}"/>
                </a:ext>
              </a:extLst>
            </p:cNvPr>
            <p:cNvCxnSpPr/>
            <p:nvPr/>
          </p:nvCxnSpPr>
          <p:spPr>
            <a:xfrm>
              <a:off x="0" y="3124365"/>
              <a:ext cx="2809865" cy="0"/>
            </a:xfrm>
            <a:prstGeom prst="line">
              <a:avLst/>
            </a:prstGeom>
            <a:noFill/>
            <a:ln w="31750" cap="flat" cmpd="sng" algn="ctr">
              <a:solidFill>
                <a:sysClr val="window" lastClr="FFFFFF"/>
              </a:solidFill>
              <a:prstDash val="dash"/>
              <a:miter lim="800000"/>
            </a:ln>
            <a:effectLst/>
          </p:spPr>
        </p:cxnSp>
      </p:grpSp>
      <p:grpSp>
        <p:nvGrpSpPr>
          <p:cNvPr id="13" name="Group 12">
            <a:extLst>
              <a:ext uri="{FF2B5EF4-FFF2-40B4-BE49-F238E27FC236}">
                <a16:creationId xmlns:a16="http://schemas.microsoft.com/office/drawing/2014/main" id="{6AE840DD-2EB0-A140-89CD-C30D71BA89E6}"/>
              </a:ext>
            </a:extLst>
          </p:cNvPr>
          <p:cNvGrpSpPr/>
          <p:nvPr/>
        </p:nvGrpSpPr>
        <p:grpSpPr>
          <a:xfrm>
            <a:off x="-59545" y="1812458"/>
            <a:ext cx="1956546" cy="1137154"/>
            <a:chOff x="61226" y="1812458"/>
            <a:chExt cx="1956546" cy="1137154"/>
          </a:xfrm>
        </p:grpSpPr>
        <p:grpSp>
          <p:nvGrpSpPr>
            <p:cNvPr id="14" name="Group 13">
              <a:extLst>
                <a:ext uri="{FF2B5EF4-FFF2-40B4-BE49-F238E27FC236}">
                  <a16:creationId xmlns:a16="http://schemas.microsoft.com/office/drawing/2014/main" id="{DDD67356-15DB-AD4C-AB71-614C7F3E53F0}"/>
                </a:ext>
              </a:extLst>
            </p:cNvPr>
            <p:cNvGrpSpPr>
              <a:grpSpLocks noChangeAspect="1"/>
            </p:cNvGrpSpPr>
            <p:nvPr/>
          </p:nvGrpSpPr>
          <p:grpSpPr>
            <a:xfrm>
              <a:off x="563091" y="2186327"/>
              <a:ext cx="756843" cy="763285"/>
              <a:chOff x="1230180" y="4623571"/>
              <a:chExt cx="756843" cy="763285"/>
            </a:xfrm>
          </p:grpSpPr>
          <p:sp>
            <p:nvSpPr>
              <p:cNvPr id="16" name="Oval 15">
                <a:extLst>
                  <a:ext uri="{FF2B5EF4-FFF2-40B4-BE49-F238E27FC236}">
                    <a16:creationId xmlns:a16="http://schemas.microsoft.com/office/drawing/2014/main" id="{97939BF0-58DD-1A4F-9755-63C7FE6FD58E}"/>
                  </a:ext>
                </a:extLst>
              </p:cNvPr>
              <p:cNvSpPr/>
              <p:nvPr/>
            </p:nvSpPr>
            <p:spPr>
              <a:xfrm rot="5400000">
                <a:off x="1226959" y="4626792"/>
                <a:ext cx="763285" cy="756843"/>
              </a:xfrm>
              <a:prstGeom prst="ellipse">
                <a:avLst/>
              </a:prstGeom>
              <a:solidFill>
                <a:srgbClr val="F79646">
                  <a:lumMod val="75000"/>
                </a:srgbClr>
              </a:solidFill>
              <a:ln w="12700" cap="flat" cmpd="sng" algn="ctr">
                <a:no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GB" sz="2133" b="1" i="0" u="none" strike="noStrike" kern="0" cap="none" spc="0" normalizeH="0" baseline="0" noProof="0" dirty="0">
                  <a:ln>
                    <a:noFill/>
                  </a:ln>
                  <a:solidFill>
                    <a:prstClr val="black">
                      <a:lumMod val="85000"/>
                      <a:lumOff val="15000"/>
                    </a:prstClr>
                  </a:solidFill>
                  <a:effectLst/>
                  <a:uLnTx/>
                  <a:uFillTx/>
                  <a:latin typeface="Calibri"/>
                  <a:ea typeface="+mn-ea"/>
                  <a:cs typeface="+mn-cs"/>
                </a:endParaRPr>
              </a:p>
            </p:txBody>
          </p:sp>
          <p:pic>
            <p:nvPicPr>
              <p:cNvPr id="17" name="Picture 16">
                <a:extLst>
                  <a:ext uri="{FF2B5EF4-FFF2-40B4-BE49-F238E27FC236}">
                    <a16:creationId xmlns:a16="http://schemas.microsoft.com/office/drawing/2014/main" id="{C5B8AC70-43BB-9543-A71C-E4CDC3DBA7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79525" y="4743428"/>
                <a:ext cx="494035" cy="494035"/>
              </a:xfrm>
              <a:prstGeom prst="rect">
                <a:avLst/>
              </a:prstGeom>
            </p:spPr>
          </p:pic>
        </p:grpSp>
        <p:sp>
          <p:nvSpPr>
            <p:cNvPr id="15" name="Rectangle 14">
              <a:extLst>
                <a:ext uri="{FF2B5EF4-FFF2-40B4-BE49-F238E27FC236}">
                  <a16:creationId xmlns:a16="http://schemas.microsoft.com/office/drawing/2014/main" id="{7FF60831-E8C8-5441-BAF0-5090A36680F3}"/>
                </a:ext>
              </a:extLst>
            </p:cNvPr>
            <p:cNvSpPr/>
            <p:nvPr/>
          </p:nvSpPr>
          <p:spPr>
            <a:xfrm>
              <a:off x="61226" y="1812458"/>
              <a:ext cx="1956546" cy="349326"/>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srgbClr val="000000"/>
                  </a:solidFill>
                  <a:effectLst/>
                  <a:uLnTx/>
                  <a:uFillTx/>
                </a:rPr>
                <a:t>Setup dashboard</a:t>
              </a:r>
            </a:p>
          </p:txBody>
        </p:sp>
      </p:grpSp>
      <p:grpSp>
        <p:nvGrpSpPr>
          <p:cNvPr id="18" name="Group 17">
            <a:extLst>
              <a:ext uri="{FF2B5EF4-FFF2-40B4-BE49-F238E27FC236}">
                <a16:creationId xmlns:a16="http://schemas.microsoft.com/office/drawing/2014/main" id="{0309851C-2149-2E4F-91F4-038B38EE7AD6}"/>
              </a:ext>
            </a:extLst>
          </p:cNvPr>
          <p:cNvGrpSpPr/>
          <p:nvPr/>
        </p:nvGrpSpPr>
        <p:grpSpPr>
          <a:xfrm>
            <a:off x="1357287" y="2460592"/>
            <a:ext cx="2577470" cy="2858962"/>
            <a:chOff x="1512564" y="2460592"/>
            <a:chExt cx="2577470" cy="2858962"/>
          </a:xfrm>
        </p:grpSpPr>
        <p:grpSp>
          <p:nvGrpSpPr>
            <p:cNvPr id="19" name="Group 18">
              <a:extLst>
                <a:ext uri="{FF2B5EF4-FFF2-40B4-BE49-F238E27FC236}">
                  <a16:creationId xmlns:a16="http://schemas.microsoft.com/office/drawing/2014/main" id="{7B7A7A9C-D2A8-944E-8691-A738002F8867}"/>
                </a:ext>
              </a:extLst>
            </p:cNvPr>
            <p:cNvGrpSpPr/>
            <p:nvPr/>
          </p:nvGrpSpPr>
          <p:grpSpPr>
            <a:xfrm>
              <a:off x="1606784" y="2460592"/>
              <a:ext cx="2483250" cy="2488879"/>
              <a:chOff x="1606784" y="2460592"/>
              <a:chExt cx="2483250" cy="2488879"/>
            </a:xfrm>
          </p:grpSpPr>
          <p:pic>
            <p:nvPicPr>
              <p:cNvPr id="21" name="Picture 20" descr="images.png">
                <a:extLst>
                  <a:ext uri="{FF2B5EF4-FFF2-40B4-BE49-F238E27FC236}">
                    <a16:creationId xmlns:a16="http://schemas.microsoft.com/office/drawing/2014/main" id="{C4DA956B-9716-A947-AD1B-5AA383BA5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034" y="3910705"/>
                <a:ext cx="758952" cy="758952"/>
              </a:xfrm>
              <a:prstGeom prst="rect">
                <a:avLst/>
              </a:prstGeom>
            </p:spPr>
          </p:pic>
          <p:grpSp>
            <p:nvGrpSpPr>
              <p:cNvPr id="22" name="Group 21">
                <a:extLst>
                  <a:ext uri="{FF2B5EF4-FFF2-40B4-BE49-F238E27FC236}">
                    <a16:creationId xmlns:a16="http://schemas.microsoft.com/office/drawing/2014/main" id="{9BBD39DE-E4BD-4046-9402-11ADCF0DCD90}"/>
                  </a:ext>
                </a:extLst>
              </p:cNvPr>
              <p:cNvGrpSpPr>
                <a:grpSpLocks noChangeAspect="1"/>
              </p:cNvGrpSpPr>
              <p:nvPr/>
            </p:nvGrpSpPr>
            <p:grpSpPr>
              <a:xfrm flipV="1">
                <a:off x="1606784" y="2460592"/>
                <a:ext cx="2483250" cy="2488879"/>
                <a:chOff x="10095721" y="1978089"/>
                <a:chExt cx="5344320" cy="5356434"/>
              </a:xfrm>
            </p:grpSpPr>
            <p:sp>
              <p:nvSpPr>
                <p:cNvPr id="23" name="Freeform 90">
                  <a:extLst>
                    <a:ext uri="{FF2B5EF4-FFF2-40B4-BE49-F238E27FC236}">
                      <a16:creationId xmlns:a16="http://schemas.microsoft.com/office/drawing/2014/main" id="{E60A8405-C6B5-CF49-B37B-6785DED06376}"/>
                    </a:ext>
                  </a:extLst>
                </p:cNvPr>
                <p:cNvSpPr/>
                <p:nvPr/>
              </p:nvSpPr>
              <p:spPr>
                <a:xfrm>
                  <a:off x="10095721" y="1978089"/>
                  <a:ext cx="2817845" cy="2817845"/>
                </a:xfrm>
                <a:custGeom>
                  <a:avLst/>
                  <a:gdLst>
                    <a:gd name="connsiteX0" fmla="*/ 1408923 w 2817846"/>
                    <a:gd name="connsiteY0" fmla="*/ 0 h 2817846"/>
                    <a:gd name="connsiteX1" fmla="*/ 2810572 w 2817846"/>
                    <a:gd name="connsiteY1" fmla="*/ 1264869 h 2817846"/>
                    <a:gd name="connsiteX2" fmla="*/ 2817846 w 2817846"/>
                    <a:gd name="connsiteY2" fmla="*/ 1408922 h 2817846"/>
                    <a:gd name="connsiteX3" fmla="*/ 2206909 w 2817846"/>
                    <a:gd name="connsiteY3" fmla="*/ 1408922 h 2817846"/>
                    <a:gd name="connsiteX4" fmla="*/ 2202789 w 2817846"/>
                    <a:gd name="connsiteY4" fmla="*/ 1327334 h 2817846"/>
                    <a:gd name="connsiteX5" fmla="*/ 1408923 w 2817846"/>
                    <a:gd name="connsiteY5" fmla="*/ 610937 h 2817846"/>
                    <a:gd name="connsiteX6" fmla="*/ 610937 w 2817846"/>
                    <a:gd name="connsiteY6" fmla="*/ 1408923 h 2817846"/>
                    <a:gd name="connsiteX7" fmla="*/ 1327334 w 2817846"/>
                    <a:gd name="connsiteY7" fmla="*/ 2202789 h 2817846"/>
                    <a:gd name="connsiteX8" fmla="*/ 1408922 w 2817846"/>
                    <a:gd name="connsiteY8" fmla="*/ 2206909 h 2817846"/>
                    <a:gd name="connsiteX9" fmla="*/ 1408922 w 2817846"/>
                    <a:gd name="connsiteY9" fmla="*/ 2817846 h 2817846"/>
                    <a:gd name="connsiteX10" fmla="*/ 1264869 w 2817846"/>
                    <a:gd name="connsiteY10" fmla="*/ 2810572 h 2817846"/>
                    <a:gd name="connsiteX11" fmla="*/ 0 w 2817846"/>
                    <a:gd name="connsiteY11" fmla="*/ 1408923 h 2817846"/>
                    <a:gd name="connsiteX12" fmla="*/ 1408923 w 2817846"/>
                    <a:gd name="connsiteY12" fmla="*/ 0 h 281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7846" h="2817846">
                      <a:moveTo>
                        <a:pt x="1408923" y="0"/>
                      </a:moveTo>
                      <a:cubicBezTo>
                        <a:pt x="2138417" y="0"/>
                        <a:pt x="2738421" y="554411"/>
                        <a:pt x="2810572" y="1264869"/>
                      </a:cubicBezTo>
                      <a:lnTo>
                        <a:pt x="2817846" y="1408922"/>
                      </a:lnTo>
                      <a:lnTo>
                        <a:pt x="2206909" y="1408922"/>
                      </a:lnTo>
                      <a:lnTo>
                        <a:pt x="2202789" y="1327334"/>
                      </a:lnTo>
                      <a:cubicBezTo>
                        <a:pt x="2161924" y="924945"/>
                        <a:pt x="1822093" y="610937"/>
                        <a:pt x="1408923" y="610937"/>
                      </a:cubicBezTo>
                      <a:cubicBezTo>
                        <a:pt x="968208" y="610937"/>
                        <a:pt x="610937" y="968208"/>
                        <a:pt x="610937" y="1408923"/>
                      </a:cubicBezTo>
                      <a:cubicBezTo>
                        <a:pt x="610937" y="1822093"/>
                        <a:pt x="924945" y="2161924"/>
                        <a:pt x="1327334" y="2202789"/>
                      </a:cubicBezTo>
                      <a:lnTo>
                        <a:pt x="1408922" y="2206909"/>
                      </a:lnTo>
                      <a:lnTo>
                        <a:pt x="1408922" y="2817846"/>
                      </a:lnTo>
                      <a:lnTo>
                        <a:pt x="1264869" y="2810572"/>
                      </a:lnTo>
                      <a:cubicBezTo>
                        <a:pt x="554411" y="2738421"/>
                        <a:pt x="0" y="2138417"/>
                        <a:pt x="0" y="1408923"/>
                      </a:cubicBezTo>
                      <a:cubicBezTo>
                        <a:pt x="0" y="630796"/>
                        <a:pt x="630796" y="0"/>
                        <a:pt x="1408923" y="0"/>
                      </a:cubicBezTo>
                      <a:close/>
                    </a:path>
                  </a:pathLst>
                </a:custGeom>
                <a:solidFill>
                  <a:srgbClr val="696969"/>
                </a:solidFill>
                <a:ln w="317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sp>
              <p:nvSpPr>
                <p:cNvPr id="24" name="Oval 23">
                  <a:extLst>
                    <a:ext uri="{FF2B5EF4-FFF2-40B4-BE49-F238E27FC236}">
                      <a16:creationId xmlns:a16="http://schemas.microsoft.com/office/drawing/2014/main" id="{A274756A-FFFA-E748-B7E0-F85DCF437989}"/>
                    </a:ext>
                  </a:extLst>
                </p:cNvPr>
                <p:cNvSpPr>
                  <a:spLocks noChangeAspect="1"/>
                </p:cNvSpPr>
                <p:nvPr/>
              </p:nvSpPr>
              <p:spPr>
                <a:xfrm>
                  <a:off x="10406644" y="2289012"/>
                  <a:ext cx="2196000" cy="2196000"/>
                </a:xfrm>
                <a:prstGeom prst="ellipse">
                  <a:avLst/>
                </a:prstGeom>
                <a:noFill/>
                <a:ln w="3175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sp>
              <p:nvSpPr>
                <p:cNvPr id="25" name="Rectangle 24">
                  <a:extLst>
                    <a:ext uri="{FF2B5EF4-FFF2-40B4-BE49-F238E27FC236}">
                      <a16:creationId xmlns:a16="http://schemas.microsoft.com/office/drawing/2014/main" id="{CFCB9C39-729B-8748-A1AF-0557B4561BF3}"/>
                    </a:ext>
                  </a:extLst>
                </p:cNvPr>
                <p:cNvSpPr/>
                <p:nvPr/>
              </p:nvSpPr>
              <p:spPr>
                <a:xfrm rot="5400000">
                  <a:off x="10631724" y="5052681"/>
                  <a:ext cx="3956179" cy="607506"/>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26" name="Straight Connector 25">
                  <a:extLst>
                    <a:ext uri="{FF2B5EF4-FFF2-40B4-BE49-F238E27FC236}">
                      <a16:creationId xmlns:a16="http://schemas.microsoft.com/office/drawing/2014/main" id="{BC82AC61-A6EB-BF48-8DE1-8BDADA8D990B}"/>
                    </a:ext>
                  </a:extLst>
                </p:cNvPr>
                <p:cNvCxnSpPr/>
                <p:nvPr/>
              </p:nvCxnSpPr>
              <p:spPr>
                <a:xfrm>
                  <a:off x="12602102" y="3373773"/>
                  <a:ext cx="0" cy="3956179"/>
                </a:xfrm>
                <a:prstGeom prst="line">
                  <a:avLst/>
                </a:prstGeom>
                <a:noFill/>
                <a:ln w="31750" cap="flat" cmpd="sng" algn="ctr">
                  <a:solidFill>
                    <a:sysClr val="window" lastClr="FFFFFF"/>
                  </a:solidFill>
                  <a:prstDash val="dash"/>
                  <a:miter lim="800000"/>
                </a:ln>
                <a:effectLst/>
              </p:spPr>
            </p:cxnSp>
            <p:sp>
              <p:nvSpPr>
                <p:cNvPr id="27" name="Rectangle 26">
                  <a:extLst>
                    <a:ext uri="{FF2B5EF4-FFF2-40B4-BE49-F238E27FC236}">
                      <a16:creationId xmlns:a16="http://schemas.microsoft.com/office/drawing/2014/main" id="{701AC245-9452-BE4A-BA36-564119938B02}"/>
                    </a:ext>
                  </a:extLst>
                </p:cNvPr>
                <p:cNvSpPr/>
                <p:nvPr/>
              </p:nvSpPr>
              <p:spPr>
                <a:xfrm>
                  <a:off x="12306060" y="4021340"/>
                  <a:ext cx="607507" cy="953037"/>
                </a:xfrm>
                <a:prstGeom prst="rect">
                  <a:avLst/>
                </a:prstGeom>
                <a:solidFill>
                  <a:srgbClr val="111111">
                    <a:alpha val="4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sp>
              <p:nvSpPr>
                <p:cNvPr id="28" name="Rectangle 27">
                  <a:extLst>
                    <a:ext uri="{FF2B5EF4-FFF2-40B4-BE49-F238E27FC236}">
                      <a16:creationId xmlns:a16="http://schemas.microsoft.com/office/drawing/2014/main" id="{9C9FB7A8-5841-264D-9014-48B6ADBEF5E0}"/>
                    </a:ext>
                  </a:extLst>
                </p:cNvPr>
                <p:cNvSpPr/>
                <p:nvPr/>
              </p:nvSpPr>
              <p:spPr>
                <a:xfrm>
                  <a:off x="11483862" y="4188429"/>
                  <a:ext cx="3956179" cy="607506"/>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29" name="Straight Connector 28">
                  <a:extLst>
                    <a:ext uri="{FF2B5EF4-FFF2-40B4-BE49-F238E27FC236}">
                      <a16:creationId xmlns:a16="http://schemas.microsoft.com/office/drawing/2014/main" id="{DD07AB77-8F3A-E44D-A4FF-27294EF23474}"/>
                    </a:ext>
                  </a:extLst>
                </p:cNvPr>
                <p:cNvCxnSpPr/>
                <p:nvPr/>
              </p:nvCxnSpPr>
              <p:spPr>
                <a:xfrm rot="5400000">
                  <a:off x="13383620" y="2577107"/>
                  <a:ext cx="0" cy="3816000"/>
                </a:xfrm>
                <a:prstGeom prst="line">
                  <a:avLst/>
                </a:prstGeom>
                <a:noFill/>
                <a:ln w="31750" cap="flat" cmpd="sng" algn="ctr">
                  <a:solidFill>
                    <a:sysClr val="window" lastClr="FFFFFF"/>
                  </a:solidFill>
                  <a:prstDash val="dash"/>
                  <a:miter lim="800000"/>
                </a:ln>
                <a:effectLst/>
              </p:spPr>
            </p:cxnSp>
          </p:grpSp>
        </p:grpSp>
        <p:sp>
          <p:nvSpPr>
            <p:cNvPr id="20" name="Rectangle 19">
              <a:extLst>
                <a:ext uri="{FF2B5EF4-FFF2-40B4-BE49-F238E27FC236}">
                  <a16:creationId xmlns:a16="http://schemas.microsoft.com/office/drawing/2014/main" id="{9908E646-185B-B046-AB99-F9E4B9FBC575}"/>
                </a:ext>
              </a:extLst>
            </p:cNvPr>
            <p:cNvSpPr/>
            <p:nvPr/>
          </p:nvSpPr>
          <p:spPr>
            <a:xfrm>
              <a:off x="1512564" y="4970228"/>
              <a:ext cx="1432116" cy="349326"/>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srgbClr val="000000"/>
                  </a:solidFill>
                  <a:effectLst/>
                  <a:uLnTx/>
                  <a:uFillTx/>
                </a:rPr>
                <a:t>Sync team</a:t>
              </a:r>
            </a:p>
          </p:txBody>
        </p:sp>
      </p:grpSp>
      <p:grpSp>
        <p:nvGrpSpPr>
          <p:cNvPr id="30" name="Group 29">
            <a:extLst>
              <a:ext uri="{FF2B5EF4-FFF2-40B4-BE49-F238E27FC236}">
                <a16:creationId xmlns:a16="http://schemas.microsoft.com/office/drawing/2014/main" id="{5F07CC3B-E9A0-1049-A6BF-A8532BC80677}"/>
              </a:ext>
            </a:extLst>
          </p:cNvPr>
          <p:cNvGrpSpPr>
            <a:grpSpLocks/>
          </p:cNvGrpSpPr>
          <p:nvPr/>
        </p:nvGrpSpPr>
        <p:grpSpPr>
          <a:xfrm rot="5400000">
            <a:off x="3485891" y="3144401"/>
            <a:ext cx="1580464" cy="290115"/>
            <a:chOff x="-18896" y="2984388"/>
            <a:chExt cx="3633680" cy="284409"/>
          </a:xfrm>
        </p:grpSpPr>
        <p:sp>
          <p:nvSpPr>
            <p:cNvPr id="31" name="Rectangle 30">
              <a:extLst>
                <a:ext uri="{FF2B5EF4-FFF2-40B4-BE49-F238E27FC236}">
                  <a16:creationId xmlns:a16="http://schemas.microsoft.com/office/drawing/2014/main" id="{596D3E84-EEF0-2645-8BC7-55915C0FCCDD}"/>
                </a:ext>
              </a:extLst>
            </p:cNvPr>
            <p:cNvSpPr/>
            <p:nvPr/>
          </p:nvSpPr>
          <p:spPr>
            <a:xfrm>
              <a:off x="-18896" y="2984388"/>
              <a:ext cx="2768235" cy="284409"/>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32" name="Straight Connector 31">
              <a:extLst>
                <a:ext uri="{FF2B5EF4-FFF2-40B4-BE49-F238E27FC236}">
                  <a16:creationId xmlns:a16="http://schemas.microsoft.com/office/drawing/2014/main" id="{E931EBE3-99D2-184D-9927-9F95ACCD9169}"/>
                </a:ext>
              </a:extLst>
            </p:cNvPr>
            <p:cNvCxnSpPr>
              <a:cxnSpLocks/>
            </p:cNvCxnSpPr>
            <p:nvPr/>
          </p:nvCxnSpPr>
          <p:spPr>
            <a:xfrm rot="16200000" flipH="1">
              <a:off x="1803139" y="1321225"/>
              <a:ext cx="8506" cy="3614785"/>
            </a:xfrm>
            <a:prstGeom prst="line">
              <a:avLst/>
            </a:prstGeom>
            <a:noFill/>
            <a:ln w="31750" cap="flat" cmpd="sng" algn="ctr">
              <a:solidFill>
                <a:sysClr val="window" lastClr="FFFFFF"/>
              </a:solidFill>
              <a:prstDash val="dash"/>
              <a:miter lim="800000"/>
            </a:ln>
            <a:effectLst/>
          </p:spPr>
        </p:cxnSp>
      </p:grpSp>
      <p:grpSp>
        <p:nvGrpSpPr>
          <p:cNvPr id="33" name="Group 32">
            <a:extLst>
              <a:ext uri="{FF2B5EF4-FFF2-40B4-BE49-F238E27FC236}">
                <a16:creationId xmlns:a16="http://schemas.microsoft.com/office/drawing/2014/main" id="{3DAEDE8C-8FA4-874E-B557-9F767151B34C}"/>
              </a:ext>
            </a:extLst>
          </p:cNvPr>
          <p:cNvGrpSpPr/>
          <p:nvPr/>
        </p:nvGrpSpPr>
        <p:grpSpPr>
          <a:xfrm>
            <a:off x="3700346" y="1360790"/>
            <a:ext cx="2110564" cy="1148345"/>
            <a:chOff x="3855623" y="1533320"/>
            <a:chExt cx="2110564" cy="1148345"/>
          </a:xfrm>
        </p:grpSpPr>
        <p:grpSp>
          <p:nvGrpSpPr>
            <p:cNvPr id="34" name="Group 33">
              <a:extLst>
                <a:ext uri="{FF2B5EF4-FFF2-40B4-BE49-F238E27FC236}">
                  <a16:creationId xmlns:a16="http://schemas.microsoft.com/office/drawing/2014/main" id="{57B3B3F9-AA49-9D4A-958C-43AC56CFDB3B}"/>
                </a:ext>
              </a:extLst>
            </p:cNvPr>
            <p:cNvGrpSpPr>
              <a:grpSpLocks noChangeAspect="1"/>
            </p:cNvGrpSpPr>
            <p:nvPr/>
          </p:nvGrpSpPr>
          <p:grpSpPr>
            <a:xfrm>
              <a:off x="4013052" y="1913569"/>
              <a:ext cx="779541" cy="768096"/>
              <a:chOff x="3833445" y="1297825"/>
              <a:chExt cx="997328" cy="982684"/>
            </a:xfrm>
          </p:grpSpPr>
          <p:sp>
            <p:nvSpPr>
              <p:cNvPr id="39" name="Freeform 18">
                <a:extLst>
                  <a:ext uri="{FF2B5EF4-FFF2-40B4-BE49-F238E27FC236}">
                    <a16:creationId xmlns:a16="http://schemas.microsoft.com/office/drawing/2014/main" id="{9F6940BD-A8EA-B440-914B-BC64D9E901DC}"/>
                  </a:ext>
                </a:extLst>
              </p:cNvPr>
              <p:cNvSpPr>
                <a:spLocks noChangeAspect="1"/>
              </p:cNvSpPr>
              <p:nvPr/>
            </p:nvSpPr>
            <p:spPr>
              <a:xfrm rot="1850464">
                <a:off x="3833445" y="1297825"/>
                <a:ext cx="997328" cy="982684"/>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DE4038"/>
              </a:solidFill>
              <a:ln w="12700" cap="flat" cmpd="sng" algn="ctr">
                <a:noFill/>
                <a:prstDash val="solid"/>
                <a:miter lim="800000"/>
              </a:ln>
              <a:effectLst/>
            </p:spPr>
            <p:txBody>
              <a:bodyPr spcFirstLastPara="0" vert="horz" wrap="square" lIns="233964" tIns="233964" rIns="233964" bIns="233964" numCol="1" spcCol="1270" anchor="ctr" anchorCtr="0">
                <a:noAutofit/>
              </a:bodyPr>
              <a:lstStyle/>
              <a:p>
                <a:pPr marL="0" marR="0" lvl="0" indent="0" algn="ctr" defTabSz="1303834" eaLnBrk="1" fontAlgn="auto" latinLnBrk="0" hangingPunct="1">
                  <a:lnSpc>
                    <a:spcPct val="90000"/>
                  </a:lnSpc>
                  <a:spcBef>
                    <a:spcPct val="0"/>
                  </a:spcBef>
                  <a:spcAft>
                    <a:spcPct val="35000"/>
                  </a:spcAft>
                  <a:buClrTx/>
                  <a:buSzTx/>
                  <a:buFontTx/>
                  <a:buNone/>
                  <a:tabLst/>
                  <a:defRPr/>
                </a:pPr>
                <a:endParaRPr kumimoji="0" lang="en-GB" sz="2933" b="0" i="0" u="none" strike="noStrike" kern="0" cap="none" spc="0" normalizeH="0" baseline="0" noProof="0">
                  <a:ln>
                    <a:noFill/>
                  </a:ln>
                  <a:solidFill>
                    <a:prstClr val="white"/>
                  </a:solidFill>
                  <a:effectLst/>
                  <a:uLnTx/>
                  <a:uFillTx/>
                  <a:latin typeface="Calibri"/>
                  <a:ea typeface="+mn-ea"/>
                  <a:cs typeface="+mn-cs"/>
                </a:endParaRPr>
              </a:p>
            </p:txBody>
          </p:sp>
          <p:pic>
            <p:nvPicPr>
              <p:cNvPr id="40" name="Picture 39">
                <a:extLst>
                  <a:ext uri="{FF2B5EF4-FFF2-40B4-BE49-F238E27FC236}">
                    <a16:creationId xmlns:a16="http://schemas.microsoft.com/office/drawing/2014/main" id="{C272C5CF-8936-C845-A9FA-B3DDAE81DFD6}"/>
                  </a:ext>
                </a:extLst>
              </p:cNvPr>
              <p:cNvPicPr>
                <a:picLocks noChangeAspect="1"/>
              </p:cNvPicPr>
              <p:nvPr/>
            </p:nvPicPr>
            <p:blipFill>
              <a:blip r:embed="rId4"/>
              <a:stretch>
                <a:fillRect/>
              </a:stretch>
            </p:blipFill>
            <p:spPr>
              <a:xfrm>
                <a:off x="3950230" y="1639286"/>
                <a:ext cx="754802" cy="311398"/>
              </a:xfrm>
              <a:prstGeom prst="rect">
                <a:avLst/>
              </a:prstGeom>
            </p:spPr>
          </p:pic>
        </p:grpSp>
        <p:sp>
          <p:nvSpPr>
            <p:cNvPr id="35" name="Rectangle 34">
              <a:extLst>
                <a:ext uri="{FF2B5EF4-FFF2-40B4-BE49-F238E27FC236}">
                  <a16:creationId xmlns:a16="http://schemas.microsoft.com/office/drawing/2014/main" id="{9387E4BA-C33A-A948-AB27-AE96C5F8AD3F}"/>
                </a:ext>
              </a:extLst>
            </p:cNvPr>
            <p:cNvSpPr/>
            <p:nvPr/>
          </p:nvSpPr>
          <p:spPr>
            <a:xfrm>
              <a:off x="3855623" y="1533320"/>
              <a:ext cx="1188374" cy="349326"/>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lang="en-GB" sz="1670" b="1" kern="0" dirty="0">
                  <a:solidFill>
                    <a:srgbClr val="000000"/>
                  </a:solidFill>
                </a:rPr>
                <a:t>Choose IP</a:t>
              </a:r>
              <a:endParaRPr kumimoji="0" lang="en-GB" sz="1670" b="1" i="0" u="none" strike="noStrike" kern="0" cap="none" spc="0" normalizeH="0" baseline="0" noProof="0" dirty="0">
                <a:ln>
                  <a:noFill/>
                </a:ln>
                <a:solidFill>
                  <a:srgbClr val="000000"/>
                </a:solidFill>
                <a:effectLst/>
                <a:uLnTx/>
                <a:uFillTx/>
              </a:endParaRPr>
            </a:p>
          </p:txBody>
        </p:sp>
        <p:grpSp>
          <p:nvGrpSpPr>
            <p:cNvPr id="36" name="Group 35">
              <a:extLst>
                <a:ext uri="{FF2B5EF4-FFF2-40B4-BE49-F238E27FC236}">
                  <a16:creationId xmlns:a16="http://schemas.microsoft.com/office/drawing/2014/main" id="{06814C81-F15F-154E-9EC7-C9CDB7F8DACA}"/>
                </a:ext>
              </a:extLst>
            </p:cNvPr>
            <p:cNvGrpSpPr>
              <a:grpSpLocks/>
            </p:cNvGrpSpPr>
            <p:nvPr/>
          </p:nvGrpSpPr>
          <p:grpSpPr>
            <a:xfrm>
              <a:off x="4777467" y="2136242"/>
              <a:ext cx="1188720" cy="284409"/>
              <a:chOff x="-18896" y="2984388"/>
              <a:chExt cx="2965967" cy="284409"/>
            </a:xfrm>
          </p:grpSpPr>
          <p:sp>
            <p:nvSpPr>
              <p:cNvPr id="37" name="Rectangle 36">
                <a:extLst>
                  <a:ext uri="{FF2B5EF4-FFF2-40B4-BE49-F238E27FC236}">
                    <a16:creationId xmlns:a16="http://schemas.microsoft.com/office/drawing/2014/main" id="{17729CD2-F763-684B-AD9F-48B4AC968395}"/>
                  </a:ext>
                </a:extLst>
              </p:cNvPr>
              <p:cNvSpPr/>
              <p:nvPr/>
            </p:nvSpPr>
            <p:spPr>
              <a:xfrm>
                <a:off x="-18896" y="2984388"/>
                <a:ext cx="2965967" cy="284409"/>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38" name="Straight Connector 37">
                <a:extLst>
                  <a:ext uri="{FF2B5EF4-FFF2-40B4-BE49-F238E27FC236}">
                    <a16:creationId xmlns:a16="http://schemas.microsoft.com/office/drawing/2014/main" id="{0D1C15F9-089C-CF47-B2E9-1FE03678C062}"/>
                  </a:ext>
                </a:extLst>
              </p:cNvPr>
              <p:cNvCxnSpPr/>
              <p:nvPr/>
            </p:nvCxnSpPr>
            <p:spPr>
              <a:xfrm>
                <a:off x="0" y="3124365"/>
                <a:ext cx="2809865" cy="0"/>
              </a:xfrm>
              <a:prstGeom prst="line">
                <a:avLst/>
              </a:prstGeom>
              <a:noFill/>
              <a:ln w="31750" cap="flat" cmpd="sng" algn="ctr">
                <a:solidFill>
                  <a:sysClr val="window" lastClr="FFFFFF"/>
                </a:solidFill>
                <a:prstDash val="dash"/>
                <a:miter lim="800000"/>
              </a:ln>
              <a:effectLst/>
            </p:spPr>
          </p:cxnSp>
        </p:grpSp>
      </p:grpSp>
      <p:grpSp>
        <p:nvGrpSpPr>
          <p:cNvPr id="41" name="Group 40">
            <a:extLst>
              <a:ext uri="{FF2B5EF4-FFF2-40B4-BE49-F238E27FC236}">
                <a16:creationId xmlns:a16="http://schemas.microsoft.com/office/drawing/2014/main" id="{C95278ED-AD0B-AC46-AA9F-6E333411C49B}"/>
              </a:ext>
            </a:extLst>
          </p:cNvPr>
          <p:cNvGrpSpPr/>
          <p:nvPr/>
        </p:nvGrpSpPr>
        <p:grpSpPr>
          <a:xfrm>
            <a:off x="4900863" y="2493478"/>
            <a:ext cx="2777633" cy="2902769"/>
            <a:chOff x="5056140" y="2625820"/>
            <a:chExt cx="2872970" cy="2770427"/>
          </a:xfrm>
        </p:grpSpPr>
        <p:grpSp>
          <p:nvGrpSpPr>
            <p:cNvPr id="42" name="Group 41">
              <a:extLst>
                <a:ext uri="{FF2B5EF4-FFF2-40B4-BE49-F238E27FC236}">
                  <a16:creationId xmlns:a16="http://schemas.microsoft.com/office/drawing/2014/main" id="{7064F008-FDCA-E241-BD35-EB8B0736C08D}"/>
                </a:ext>
              </a:extLst>
            </p:cNvPr>
            <p:cNvGrpSpPr>
              <a:grpSpLocks noChangeAspect="1"/>
            </p:cNvGrpSpPr>
            <p:nvPr/>
          </p:nvGrpSpPr>
          <p:grpSpPr>
            <a:xfrm>
              <a:off x="6514468" y="4086341"/>
              <a:ext cx="761614" cy="768096"/>
              <a:chOff x="8323305" y="4163293"/>
              <a:chExt cx="950975" cy="959069"/>
            </a:xfrm>
          </p:grpSpPr>
          <p:sp>
            <p:nvSpPr>
              <p:cNvPr id="52" name="Oval 51">
                <a:extLst>
                  <a:ext uri="{FF2B5EF4-FFF2-40B4-BE49-F238E27FC236}">
                    <a16:creationId xmlns:a16="http://schemas.microsoft.com/office/drawing/2014/main" id="{6847BE45-1B33-8F41-AB25-101B9B9DF9A4}"/>
                  </a:ext>
                </a:extLst>
              </p:cNvPr>
              <p:cNvSpPr>
                <a:spLocks noChangeAspect="1"/>
              </p:cNvSpPr>
              <p:nvPr/>
            </p:nvSpPr>
            <p:spPr>
              <a:xfrm rot="5400000">
                <a:off x="8319258" y="4167340"/>
                <a:ext cx="959069" cy="950975"/>
              </a:xfrm>
              <a:prstGeom prst="ellipse">
                <a:avLst/>
              </a:prstGeom>
              <a:solidFill>
                <a:srgbClr val="4BACC6">
                  <a:lumMod val="75000"/>
                </a:srgbClr>
              </a:solidFill>
              <a:ln w="12700" cap="flat" cmpd="sng" algn="ctr">
                <a:noFill/>
                <a:prstDash val="solid"/>
                <a:miter lim="800000"/>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GB" sz="2133" b="1" i="0" u="none" strike="noStrike" kern="0" cap="none" spc="0" normalizeH="0" baseline="0" noProof="0" dirty="0">
                  <a:ln>
                    <a:noFill/>
                  </a:ln>
                  <a:solidFill>
                    <a:prstClr val="black">
                      <a:lumMod val="85000"/>
                      <a:lumOff val="15000"/>
                    </a:prstClr>
                  </a:solidFill>
                  <a:effectLst/>
                  <a:uLnTx/>
                  <a:uFillTx/>
                  <a:latin typeface="Calibri"/>
                  <a:ea typeface="+mn-ea"/>
                  <a:cs typeface="+mn-cs"/>
                </a:endParaRPr>
              </a:p>
            </p:txBody>
          </p:sp>
          <p:pic>
            <p:nvPicPr>
              <p:cNvPr id="53" name="Picture 52" descr="doc.png">
                <a:extLst>
                  <a:ext uri="{FF2B5EF4-FFF2-40B4-BE49-F238E27FC236}">
                    <a16:creationId xmlns:a16="http://schemas.microsoft.com/office/drawing/2014/main" id="{D0AF6F82-19DC-9A42-8B64-858CE2D7FA66}"/>
                  </a:ext>
                </a:extLst>
              </p:cNvPr>
              <p:cNvPicPr>
                <a:picLocks noChangeAspect="1"/>
              </p:cNvPicPr>
              <p:nvPr/>
            </p:nvPicPr>
            <p:blipFill rotWithShape="1">
              <a:blip r:embed="rId5">
                <a:extLst>
                  <a:ext uri="{28A0092B-C50C-407E-A947-70E740481C1C}">
                    <a14:useLocalDpi xmlns:a14="http://schemas.microsoft.com/office/drawing/2010/main" val="0"/>
                  </a:ext>
                </a:extLst>
              </a:blip>
              <a:srcRect l="26418" t="8855" r="13933" b="13604"/>
              <a:stretch/>
            </p:blipFill>
            <p:spPr>
              <a:xfrm>
                <a:off x="8503804" y="4187139"/>
                <a:ext cx="666073" cy="758952"/>
              </a:xfrm>
              <a:prstGeom prst="rect">
                <a:avLst/>
              </a:prstGeom>
            </p:spPr>
          </p:pic>
        </p:grpSp>
        <p:grpSp>
          <p:nvGrpSpPr>
            <p:cNvPr id="43" name="Group 42">
              <a:extLst>
                <a:ext uri="{FF2B5EF4-FFF2-40B4-BE49-F238E27FC236}">
                  <a16:creationId xmlns:a16="http://schemas.microsoft.com/office/drawing/2014/main" id="{7D753C88-C782-3245-9761-67E8E70494C1}"/>
                </a:ext>
              </a:extLst>
            </p:cNvPr>
            <p:cNvGrpSpPr>
              <a:grpSpLocks noChangeAspect="1"/>
            </p:cNvGrpSpPr>
            <p:nvPr/>
          </p:nvGrpSpPr>
          <p:grpSpPr>
            <a:xfrm flipH="1" flipV="1">
              <a:off x="5056140" y="2625820"/>
              <a:ext cx="2483250" cy="2488879"/>
              <a:chOff x="10095721" y="1978089"/>
              <a:chExt cx="5344320" cy="5356434"/>
            </a:xfrm>
          </p:grpSpPr>
          <p:sp>
            <p:nvSpPr>
              <p:cNvPr id="45" name="Freeform 90">
                <a:extLst>
                  <a:ext uri="{FF2B5EF4-FFF2-40B4-BE49-F238E27FC236}">
                    <a16:creationId xmlns:a16="http://schemas.microsoft.com/office/drawing/2014/main" id="{5B98112E-8AE1-B146-B981-C94E6AFBFA76}"/>
                  </a:ext>
                </a:extLst>
              </p:cNvPr>
              <p:cNvSpPr/>
              <p:nvPr/>
            </p:nvSpPr>
            <p:spPr>
              <a:xfrm>
                <a:off x="10095721" y="1978089"/>
                <a:ext cx="2817845" cy="2817845"/>
              </a:xfrm>
              <a:custGeom>
                <a:avLst/>
                <a:gdLst>
                  <a:gd name="connsiteX0" fmla="*/ 1408923 w 2817846"/>
                  <a:gd name="connsiteY0" fmla="*/ 0 h 2817846"/>
                  <a:gd name="connsiteX1" fmla="*/ 2810572 w 2817846"/>
                  <a:gd name="connsiteY1" fmla="*/ 1264869 h 2817846"/>
                  <a:gd name="connsiteX2" fmla="*/ 2817846 w 2817846"/>
                  <a:gd name="connsiteY2" fmla="*/ 1408922 h 2817846"/>
                  <a:gd name="connsiteX3" fmla="*/ 2206909 w 2817846"/>
                  <a:gd name="connsiteY3" fmla="*/ 1408922 h 2817846"/>
                  <a:gd name="connsiteX4" fmla="*/ 2202789 w 2817846"/>
                  <a:gd name="connsiteY4" fmla="*/ 1327334 h 2817846"/>
                  <a:gd name="connsiteX5" fmla="*/ 1408923 w 2817846"/>
                  <a:gd name="connsiteY5" fmla="*/ 610937 h 2817846"/>
                  <a:gd name="connsiteX6" fmla="*/ 610937 w 2817846"/>
                  <a:gd name="connsiteY6" fmla="*/ 1408923 h 2817846"/>
                  <a:gd name="connsiteX7" fmla="*/ 1327334 w 2817846"/>
                  <a:gd name="connsiteY7" fmla="*/ 2202789 h 2817846"/>
                  <a:gd name="connsiteX8" fmla="*/ 1408922 w 2817846"/>
                  <a:gd name="connsiteY8" fmla="*/ 2206909 h 2817846"/>
                  <a:gd name="connsiteX9" fmla="*/ 1408922 w 2817846"/>
                  <a:gd name="connsiteY9" fmla="*/ 2817846 h 2817846"/>
                  <a:gd name="connsiteX10" fmla="*/ 1264869 w 2817846"/>
                  <a:gd name="connsiteY10" fmla="*/ 2810572 h 2817846"/>
                  <a:gd name="connsiteX11" fmla="*/ 0 w 2817846"/>
                  <a:gd name="connsiteY11" fmla="*/ 1408923 h 2817846"/>
                  <a:gd name="connsiteX12" fmla="*/ 1408923 w 2817846"/>
                  <a:gd name="connsiteY12" fmla="*/ 0 h 281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7846" h="2817846">
                    <a:moveTo>
                      <a:pt x="1408923" y="0"/>
                    </a:moveTo>
                    <a:cubicBezTo>
                      <a:pt x="2138417" y="0"/>
                      <a:pt x="2738421" y="554411"/>
                      <a:pt x="2810572" y="1264869"/>
                    </a:cubicBezTo>
                    <a:lnTo>
                      <a:pt x="2817846" y="1408922"/>
                    </a:lnTo>
                    <a:lnTo>
                      <a:pt x="2206909" y="1408922"/>
                    </a:lnTo>
                    <a:lnTo>
                      <a:pt x="2202789" y="1327334"/>
                    </a:lnTo>
                    <a:cubicBezTo>
                      <a:pt x="2161924" y="924945"/>
                      <a:pt x="1822093" y="610937"/>
                      <a:pt x="1408923" y="610937"/>
                    </a:cubicBezTo>
                    <a:cubicBezTo>
                      <a:pt x="968208" y="610937"/>
                      <a:pt x="610937" y="968208"/>
                      <a:pt x="610937" y="1408923"/>
                    </a:cubicBezTo>
                    <a:cubicBezTo>
                      <a:pt x="610937" y="1822093"/>
                      <a:pt x="924945" y="2161924"/>
                      <a:pt x="1327334" y="2202789"/>
                    </a:cubicBezTo>
                    <a:lnTo>
                      <a:pt x="1408922" y="2206909"/>
                    </a:lnTo>
                    <a:lnTo>
                      <a:pt x="1408922" y="2817846"/>
                    </a:lnTo>
                    <a:lnTo>
                      <a:pt x="1264869" y="2810572"/>
                    </a:lnTo>
                    <a:cubicBezTo>
                      <a:pt x="554411" y="2738421"/>
                      <a:pt x="0" y="2138417"/>
                      <a:pt x="0" y="1408923"/>
                    </a:cubicBezTo>
                    <a:cubicBezTo>
                      <a:pt x="0" y="630796"/>
                      <a:pt x="630796" y="0"/>
                      <a:pt x="1408923" y="0"/>
                    </a:cubicBezTo>
                    <a:close/>
                  </a:path>
                </a:pathLst>
              </a:custGeom>
              <a:solidFill>
                <a:srgbClr val="696969"/>
              </a:solidFill>
              <a:ln w="317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sp>
            <p:nvSpPr>
              <p:cNvPr id="46" name="Oval 45">
                <a:extLst>
                  <a:ext uri="{FF2B5EF4-FFF2-40B4-BE49-F238E27FC236}">
                    <a16:creationId xmlns:a16="http://schemas.microsoft.com/office/drawing/2014/main" id="{553CA9C1-4BFC-3447-B5BB-D05FEC6EE9D7}"/>
                  </a:ext>
                </a:extLst>
              </p:cNvPr>
              <p:cNvSpPr>
                <a:spLocks noChangeAspect="1"/>
              </p:cNvSpPr>
              <p:nvPr/>
            </p:nvSpPr>
            <p:spPr>
              <a:xfrm>
                <a:off x="10406644" y="2289012"/>
                <a:ext cx="2196000" cy="2196000"/>
              </a:xfrm>
              <a:prstGeom prst="ellipse">
                <a:avLst/>
              </a:prstGeom>
              <a:noFill/>
              <a:ln w="3175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sp>
            <p:nvSpPr>
              <p:cNvPr id="47" name="Rectangle 46">
                <a:extLst>
                  <a:ext uri="{FF2B5EF4-FFF2-40B4-BE49-F238E27FC236}">
                    <a16:creationId xmlns:a16="http://schemas.microsoft.com/office/drawing/2014/main" id="{686FCAC5-8615-3F45-9811-11E8B91376EE}"/>
                  </a:ext>
                </a:extLst>
              </p:cNvPr>
              <p:cNvSpPr/>
              <p:nvPr/>
            </p:nvSpPr>
            <p:spPr>
              <a:xfrm rot="5400000">
                <a:off x="10631724" y="5052681"/>
                <a:ext cx="3956179" cy="607506"/>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48" name="Straight Connector 47">
                <a:extLst>
                  <a:ext uri="{FF2B5EF4-FFF2-40B4-BE49-F238E27FC236}">
                    <a16:creationId xmlns:a16="http://schemas.microsoft.com/office/drawing/2014/main" id="{52C20AF6-FDD5-194C-BFB3-4C5D5B7218F0}"/>
                  </a:ext>
                </a:extLst>
              </p:cNvPr>
              <p:cNvCxnSpPr/>
              <p:nvPr/>
            </p:nvCxnSpPr>
            <p:spPr>
              <a:xfrm>
                <a:off x="12602102" y="3373773"/>
                <a:ext cx="0" cy="3956179"/>
              </a:xfrm>
              <a:prstGeom prst="line">
                <a:avLst/>
              </a:prstGeom>
              <a:noFill/>
              <a:ln w="31750" cap="flat" cmpd="sng" algn="ctr">
                <a:solidFill>
                  <a:sysClr val="window" lastClr="FFFFFF"/>
                </a:solidFill>
                <a:prstDash val="dash"/>
                <a:miter lim="800000"/>
              </a:ln>
              <a:effectLst/>
            </p:spPr>
          </p:cxnSp>
          <p:sp>
            <p:nvSpPr>
              <p:cNvPr id="49" name="Rectangle 48">
                <a:extLst>
                  <a:ext uri="{FF2B5EF4-FFF2-40B4-BE49-F238E27FC236}">
                    <a16:creationId xmlns:a16="http://schemas.microsoft.com/office/drawing/2014/main" id="{7410647B-C240-6B4D-8E1F-5075D7A11A47}"/>
                  </a:ext>
                </a:extLst>
              </p:cNvPr>
              <p:cNvSpPr/>
              <p:nvPr/>
            </p:nvSpPr>
            <p:spPr>
              <a:xfrm>
                <a:off x="12306060" y="4021340"/>
                <a:ext cx="607507" cy="953037"/>
              </a:xfrm>
              <a:prstGeom prst="rect">
                <a:avLst/>
              </a:prstGeom>
              <a:solidFill>
                <a:srgbClr val="111111">
                  <a:alpha val="4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sp>
            <p:nvSpPr>
              <p:cNvPr id="50" name="Rectangle 49">
                <a:extLst>
                  <a:ext uri="{FF2B5EF4-FFF2-40B4-BE49-F238E27FC236}">
                    <a16:creationId xmlns:a16="http://schemas.microsoft.com/office/drawing/2014/main" id="{0E289609-79CA-514E-AD0D-408455066784}"/>
                  </a:ext>
                </a:extLst>
              </p:cNvPr>
              <p:cNvSpPr/>
              <p:nvPr/>
            </p:nvSpPr>
            <p:spPr>
              <a:xfrm>
                <a:off x="11483862" y="4188429"/>
                <a:ext cx="3956179" cy="607506"/>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51" name="Straight Connector 50">
                <a:extLst>
                  <a:ext uri="{FF2B5EF4-FFF2-40B4-BE49-F238E27FC236}">
                    <a16:creationId xmlns:a16="http://schemas.microsoft.com/office/drawing/2014/main" id="{B7534F4F-54AA-F14A-ACE5-AD203A6FD3D0}"/>
                  </a:ext>
                </a:extLst>
              </p:cNvPr>
              <p:cNvCxnSpPr/>
              <p:nvPr/>
            </p:nvCxnSpPr>
            <p:spPr>
              <a:xfrm rot="5400000">
                <a:off x="13383620" y="2577107"/>
                <a:ext cx="0" cy="3816000"/>
              </a:xfrm>
              <a:prstGeom prst="line">
                <a:avLst/>
              </a:prstGeom>
              <a:noFill/>
              <a:ln w="31750" cap="flat" cmpd="sng" algn="ctr">
                <a:solidFill>
                  <a:sysClr val="window" lastClr="FFFFFF"/>
                </a:solidFill>
                <a:prstDash val="dash"/>
                <a:miter lim="800000"/>
              </a:ln>
              <a:effectLst/>
            </p:spPr>
          </p:cxnSp>
        </p:grpSp>
        <p:sp>
          <p:nvSpPr>
            <p:cNvPr id="44" name="Rectangle 43">
              <a:extLst>
                <a:ext uri="{FF2B5EF4-FFF2-40B4-BE49-F238E27FC236}">
                  <a16:creationId xmlns:a16="http://schemas.microsoft.com/office/drawing/2014/main" id="{82C68F26-46EB-9B42-BF1B-F56526ABBBEE}"/>
                </a:ext>
              </a:extLst>
            </p:cNvPr>
            <p:cNvSpPr/>
            <p:nvPr/>
          </p:nvSpPr>
          <p:spPr>
            <a:xfrm>
              <a:off x="5833969" y="5046921"/>
              <a:ext cx="2095141" cy="349326"/>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srgbClr val="000000"/>
                  </a:solidFill>
                  <a:effectLst/>
                  <a:uLnTx/>
                  <a:uFillTx/>
                </a:rPr>
                <a:t>Latest design specs</a:t>
              </a:r>
            </a:p>
          </p:txBody>
        </p:sp>
      </p:grpSp>
      <p:grpSp>
        <p:nvGrpSpPr>
          <p:cNvPr id="54" name="Group 53">
            <a:extLst>
              <a:ext uri="{FF2B5EF4-FFF2-40B4-BE49-F238E27FC236}">
                <a16:creationId xmlns:a16="http://schemas.microsoft.com/office/drawing/2014/main" id="{A072039D-6F79-D241-B0C1-E80F7AC23872}"/>
              </a:ext>
            </a:extLst>
          </p:cNvPr>
          <p:cNvGrpSpPr/>
          <p:nvPr/>
        </p:nvGrpSpPr>
        <p:grpSpPr>
          <a:xfrm>
            <a:off x="3954612" y="4023767"/>
            <a:ext cx="2185587" cy="2471478"/>
            <a:chOff x="4135499" y="4079690"/>
            <a:chExt cx="2113639" cy="2415555"/>
          </a:xfrm>
        </p:grpSpPr>
        <p:grpSp>
          <p:nvGrpSpPr>
            <p:cNvPr id="56" name="Group 55">
              <a:extLst>
                <a:ext uri="{FF2B5EF4-FFF2-40B4-BE49-F238E27FC236}">
                  <a16:creationId xmlns:a16="http://schemas.microsoft.com/office/drawing/2014/main" id="{EFE9430C-BF56-684A-A42C-4A76B87455ED}"/>
                </a:ext>
              </a:extLst>
            </p:cNvPr>
            <p:cNvGrpSpPr>
              <a:grpSpLocks/>
            </p:cNvGrpSpPr>
            <p:nvPr/>
          </p:nvGrpSpPr>
          <p:grpSpPr>
            <a:xfrm rot="5400000">
              <a:off x="4506519" y="4623285"/>
              <a:ext cx="1371600" cy="284409"/>
              <a:chOff x="-18896" y="2984388"/>
              <a:chExt cx="2965967" cy="284409"/>
            </a:xfrm>
          </p:grpSpPr>
          <p:sp>
            <p:nvSpPr>
              <p:cNvPr id="58" name="Rectangle 57">
                <a:extLst>
                  <a:ext uri="{FF2B5EF4-FFF2-40B4-BE49-F238E27FC236}">
                    <a16:creationId xmlns:a16="http://schemas.microsoft.com/office/drawing/2014/main" id="{B8C0C695-092E-5C43-9AE7-7F99D01EAD64}"/>
                  </a:ext>
                </a:extLst>
              </p:cNvPr>
              <p:cNvSpPr/>
              <p:nvPr/>
            </p:nvSpPr>
            <p:spPr>
              <a:xfrm>
                <a:off x="-18896" y="2984388"/>
                <a:ext cx="2965967" cy="284409"/>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59" name="Straight Connector 58">
                <a:extLst>
                  <a:ext uri="{FF2B5EF4-FFF2-40B4-BE49-F238E27FC236}">
                    <a16:creationId xmlns:a16="http://schemas.microsoft.com/office/drawing/2014/main" id="{21541C9B-4FB4-2B45-8DB6-B707CD0DB3CE}"/>
                  </a:ext>
                </a:extLst>
              </p:cNvPr>
              <p:cNvCxnSpPr/>
              <p:nvPr/>
            </p:nvCxnSpPr>
            <p:spPr>
              <a:xfrm>
                <a:off x="0" y="3124365"/>
                <a:ext cx="2809865" cy="0"/>
              </a:xfrm>
              <a:prstGeom prst="line">
                <a:avLst/>
              </a:prstGeom>
              <a:noFill/>
              <a:ln w="31750" cap="flat" cmpd="sng" algn="ctr">
                <a:solidFill>
                  <a:sysClr val="window" lastClr="FFFFFF"/>
                </a:solidFill>
                <a:prstDash val="dash"/>
                <a:miter lim="800000"/>
              </a:ln>
              <a:effectLst/>
            </p:spPr>
          </p:cxnSp>
        </p:grpSp>
        <p:sp>
          <p:nvSpPr>
            <p:cNvPr id="57" name="Rectangle 56">
              <a:extLst>
                <a:ext uri="{FF2B5EF4-FFF2-40B4-BE49-F238E27FC236}">
                  <a16:creationId xmlns:a16="http://schemas.microsoft.com/office/drawing/2014/main" id="{B026F101-0978-3448-9CCB-1B783208813C}"/>
                </a:ext>
              </a:extLst>
            </p:cNvPr>
            <p:cNvSpPr/>
            <p:nvPr/>
          </p:nvSpPr>
          <p:spPr>
            <a:xfrm>
              <a:off x="4135499" y="6145919"/>
              <a:ext cx="2113639" cy="349326"/>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srgbClr val="000000"/>
                  </a:solidFill>
                  <a:effectLst/>
                  <a:uLnTx/>
                  <a:uFillTx/>
                </a:rPr>
                <a:t>Manage schedules</a:t>
              </a:r>
            </a:p>
          </p:txBody>
        </p:sp>
        <p:pic>
          <p:nvPicPr>
            <p:cNvPr id="55" name="Picture 54" descr="images.png">
              <a:extLst>
                <a:ext uri="{FF2B5EF4-FFF2-40B4-BE49-F238E27FC236}">
                  <a16:creationId xmlns:a16="http://schemas.microsoft.com/office/drawing/2014/main" id="{134ECB44-D670-EA42-B539-4B7F121207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1788" y="5452375"/>
              <a:ext cx="747191" cy="747191"/>
            </a:xfrm>
            <a:prstGeom prst="rect">
              <a:avLst/>
            </a:prstGeom>
          </p:spPr>
        </p:pic>
      </p:grpSp>
      <p:grpSp>
        <p:nvGrpSpPr>
          <p:cNvPr id="60" name="Group 59">
            <a:extLst>
              <a:ext uri="{FF2B5EF4-FFF2-40B4-BE49-F238E27FC236}">
                <a16:creationId xmlns:a16="http://schemas.microsoft.com/office/drawing/2014/main" id="{89D82AD5-5DD4-C94D-B9E8-96041A003DB6}"/>
              </a:ext>
            </a:extLst>
          </p:cNvPr>
          <p:cNvGrpSpPr/>
          <p:nvPr/>
        </p:nvGrpSpPr>
        <p:grpSpPr>
          <a:xfrm>
            <a:off x="5417558" y="5414501"/>
            <a:ext cx="3837186" cy="1049121"/>
            <a:chOff x="5572835" y="5414501"/>
            <a:chExt cx="3837186" cy="1049121"/>
          </a:xfrm>
        </p:grpSpPr>
        <p:pic>
          <p:nvPicPr>
            <p:cNvPr id="61" name="Picture 60" descr="images.png">
              <a:extLst>
                <a:ext uri="{FF2B5EF4-FFF2-40B4-BE49-F238E27FC236}">
                  <a16:creationId xmlns:a16="http://schemas.microsoft.com/office/drawing/2014/main" id="{61A42516-4CE0-B141-ADCC-AD43B002EF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3773" y="5414501"/>
              <a:ext cx="809036" cy="777240"/>
            </a:xfrm>
            <a:prstGeom prst="rect">
              <a:avLst/>
            </a:prstGeom>
          </p:spPr>
        </p:pic>
        <p:sp>
          <p:nvSpPr>
            <p:cNvPr id="62" name="Rectangle 61">
              <a:extLst>
                <a:ext uri="{FF2B5EF4-FFF2-40B4-BE49-F238E27FC236}">
                  <a16:creationId xmlns:a16="http://schemas.microsoft.com/office/drawing/2014/main" id="{35843DE8-9400-0043-BDAB-EBD4A50EF0BF}"/>
                </a:ext>
              </a:extLst>
            </p:cNvPr>
            <p:cNvSpPr/>
            <p:nvPr/>
          </p:nvSpPr>
          <p:spPr>
            <a:xfrm>
              <a:off x="7072712" y="6114296"/>
              <a:ext cx="2337309" cy="349326"/>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srgbClr val="000000"/>
                  </a:solidFill>
                  <a:effectLst/>
                  <a:uLnTx/>
                  <a:uFillTx/>
                </a:rPr>
                <a:t>Notifications and Alerts</a:t>
              </a:r>
            </a:p>
          </p:txBody>
        </p:sp>
        <p:grpSp>
          <p:nvGrpSpPr>
            <p:cNvPr id="63" name="Group 62">
              <a:extLst>
                <a:ext uri="{FF2B5EF4-FFF2-40B4-BE49-F238E27FC236}">
                  <a16:creationId xmlns:a16="http://schemas.microsoft.com/office/drawing/2014/main" id="{6962B956-F5FF-CB4D-9AF2-084206C5A501}"/>
                </a:ext>
              </a:extLst>
            </p:cNvPr>
            <p:cNvGrpSpPr>
              <a:grpSpLocks/>
            </p:cNvGrpSpPr>
            <p:nvPr/>
          </p:nvGrpSpPr>
          <p:grpSpPr>
            <a:xfrm>
              <a:off x="5572835" y="5663856"/>
              <a:ext cx="2340864" cy="284409"/>
              <a:chOff x="-18896" y="2984388"/>
              <a:chExt cx="2965967" cy="284409"/>
            </a:xfrm>
          </p:grpSpPr>
          <p:sp>
            <p:nvSpPr>
              <p:cNvPr id="64" name="Rectangle 63">
                <a:extLst>
                  <a:ext uri="{FF2B5EF4-FFF2-40B4-BE49-F238E27FC236}">
                    <a16:creationId xmlns:a16="http://schemas.microsoft.com/office/drawing/2014/main" id="{6AECAC1E-3873-DC47-8EAA-EFA045576C71}"/>
                  </a:ext>
                </a:extLst>
              </p:cNvPr>
              <p:cNvSpPr/>
              <p:nvPr/>
            </p:nvSpPr>
            <p:spPr>
              <a:xfrm>
                <a:off x="-18896" y="2984388"/>
                <a:ext cx="2965967" cy="284409"/>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65" name="Straight Connector 64">
                <a:extLst>
                  <a:ext uri="{FF2B5EF4-FFF2-40B4-BE49-F238E27FC236}">
                    <a16:creationId xmlns:a16="http://schemas.microsoft.com/office/drawing/2014/main" id="{80E37D93-D0AB-B14B-9C74-DDFFA891DB77}"/>
                  </a:ext>
                </a:extLst>
              </p:cNvPr>
              <p:cNvCxnSpPr/>
              <p:nvPr/>
            </p:nvCxnSpPr>
            <p:spPr>
              <a:xfrm>
                <a:off x="0" y="3124365"/>
                <a:ext cx="2809865" cy="0"/>
              </a:xfrm>
              <a:prstGeom prst="line">
                <a:avLst/>
              </a:prstGeom>
              <a:noFill/>
              <a:ln w="31750" cap="flat" cmpd="sng" algn="ctr">
                <a:solidFill>
                  <a:sysClr val="window" lastClr="FFFFFF"/>
                </a:solidFill>
                <a:prstDash val="dash"/>
                <a:miter lim="800000"/>
              </a:ln>
              <a:effectLst/>
            </p:spPr>
          </p:cxnSp>
        </p:grpSp>
      </p:grpSp>
      <p:grpSp>
        <p:nvGrpSpPr>
          <p:cNvPr id="66" name="Group 65">
            <a:extLst>
              <a:ext uri="{FF2B5EF4-FFF2-40B4-BE49-F238E27FC236}">
                <a16:creationId xmlns:a16="http://schemas.microsoft.com/office/drawing/2014/main" id="{38F8F1A4-7066-894C-82B7-D1041B169EAF}"/>
              </a:ext>
            </a:extLst>
          </p:cNvPr>
          <p:cNvGrpSpPr/>
          <p:nvPr/>
        </p:nvGrpSpPr>
        <p:grpSpPr>
          <a:xfrm>
            <a:off x="5408339" y="1359480"/>
            <a:ext cx="1780027" cy="1136115"/>
            <a:chOff x="5563616" y="1497504"/>
            <a:chExt cx="1780027" cy="1136115"/>
          </a:xfrm>
        </p:grpSpPr>
        <p:pic>
          <p:nvPicPr>
            <p:cNvPr id="67" name="Picture 66" descr="2016airportswork-securityicon.png">
              <a:extLst>
                <a:ext uri="{FF2B5EF4-FFF2-40B4-BE49-F238E27FC236}">
                  <a16:creationId xmlns:a16="http://schemas.microsoft.com/office/drawing/2014/main" id="{89DB6BC4-E6AF-AD44-AAFC-47D6B54135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50155" y="1856379"/>
              <a:ext cx="777240" cy="777240"/>
            </a:xfrm>
            <a:prstGeom prst="rect">
              <a:avLst/>
            </a:prstGeom>
          </p:spPr>
        </p:pic>
        <p:sp>
          <p:nvSpPr>
            <p:cNvPr id="68" name="Rectangle 67">
              <a:extLst>
                <a:ext uri="{FF2B5EF4-FFF2-40B4-BE49-F238E27FC236}">
                  <a16:creationId xmlns:a16="http://schemas.microsoft.com/office/drawing/2014/main" id="{D28444A4-6B90-8240-A080-ABCF17E2D541}"/>
                </a:ext>
              </a:extLst>
            </p:cNvPr>
            <p:cNvSpPr/>
            <p:nvPr/>
          </p:nvSpPr>
          <p:spPr>
            <a:xfrm>
              <a:off x="5563616" y="1497504"/>
              <a:ext cx="1780027" cy="349326"/>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lang="en-GB" sz="1670" b="1" kern="0" dirty="0">
                  <a:solidFill>
                    <a:srgbClr val="000000"/>
                  </a:solidFill>
                </a:rPr>
                <a:t>A</a:t>
              </a:r>
              <a:r>
                <a:rPr kumimoji="0" lang="en-GB" sz="1670" b="1" i="0" u="none" strike="noStrike" kern="0" cap="none" spc="0" normalizeH="0" baseline="0" noProof="0" dirty="0" err="1">
                  <a:ln>
                    <a:noFill/>
                  </a:ln>
                  <a:solidFill>
                    <a:srgbClr val="000000"/>
                  </a:solidFill>
                  <a:effectLst/>
                  <a:uLnTx/>
                  <a:uFillTx/>
                </a:rPr>
                <a:t>ccess</a:t>
              </a:r>
              <a:r>
                <a:rPr kumimoji="0" lang="en-GB" sz="1670" b="1" i="0" u="none" strike="noStrike" kern="0" cap="none" spc="0" normalizeH="0" baseline="0" noProof="0" dirty="0">
                  <a:ln>
                    <a:noFill/>
                  </a:ln>
                  <a:solidFill>
                    <a:srgbClr val="000000"/>
                  </a:solidFill>
                  <a:effectLst/>
                  <a:uLnTx/>
                  <a:uFillTx/>
                </a:rPr>
                <a:t> controls</a:t>
              </a:r>
            </a:p>
          </p:txBody>
        </p:sp>
      </p:grpSp>
      <p:grpSp>
        <p:nvGrpSpPr>
          <p:cNvPr id="69" name="Group 68">
            <a:extLst>
              <a:ext uri="{FF2B5EF4-FFF2-40B4-BE49-F238E27FC236}">
                <a16:creationId xmlns:a16="http://schemas.microsoft.com/office/drawing/2014/main" id="{17876D2E-E98C-5E4D-AC80-B2EC36094117}"/>
              </a:ext>
            </a:extLst>
          </p:cNvPr>
          <p:cNvGrpSpPr>
            <a:grpSpLocks/>
          </p:cNvGrpSpPr>
          <p:nvPr/>
        </p:nvGrpSpPr>
        <p:grpSpPr>
          <a:xfrm>
            <a:off x="8430740" y="5687979"/>
            <a:ext cx="1426464" cy="284409"/>
            <a:chOff x="-18896" y="2984388"/>
            <a:chExt cx="2965967" cy="284409"/>
          </a:xfrm>
        </p:grpSpPr>
        <p:sp>
          <p:nvSpPr>
            <p:cNvPr id="70" name="Rectangle 69">
              <a:extLst>
                <a:ext uri="{FF2B5EF4-FFF2-40B4-BE49-F238E27FC236}">
                  <a16:creationId xmlns:a16="http://schemas.microsoft.com/office/drawing/2014/main" id="{AB7EE2D6-E3E4-5240-865E-40C167E7F262}"/>
                </a:ext>
              </a:extLst>
            </p:cNvPr>
            <p:cNvSpPr/>
            <p:nvPr/>
          </p:nvSpPr>
          <p:spPr>
            <a:xfrm>
              <a:off x="-18896" y="2984388"/>
              <a:ext cx="2965967" cy="284409"/>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71" name="Straight Connector 70">
              <a:extLst>
                <a:ext uri="{FF2B5EF4-FFF2-40B4-BE49-F238E27FC236}">
                  <a16:creationId xmlns:a16="http://schemas.microsoft.com/office/drawing/2014/main" id="{E5524652-40DE-A04D-A960-301485A2B492}"/>
                </a:ext>
              </a:extLst>
            </p:cNvPr>
            <p:cNvCxnSpPr/>
            <p:nvPr/>
          </p:nvCxnSpPr>
          <p:spPr>
            <a:xfrm>
              <a:off x="1" y="3124365"/>
              <a:ext cx="2809865" cy="0"/>
            </a:xfrm>
            <a:prstGeom prst="line">
              <a:avLst/>
            </a:prstGeom>
            <a:noFill/>
            <a:ln w="31750" cap="flat" cmpd="sng" algn="ctr">
              <a:solidFill>
                <a:sysClr val="window" lastClr="FFFFFF"/>
              </a:solidFill>
              <a:prstDash val="dash"/>
              <a:miter lim="800000"/>
            </a:ln>
            <a:effectLst/>
          </p:spPr>
        </p:cxnSp>
      </p:grpSp>
      <p:grpSp>
        <p:nvGrpSpPr>
          <p:cNvPr id="72" name="Group 71">
            <a:extLst>
              <a:ext uri="{FF2B5EF4-FFF2-40B4-BE49-F238E27FC236}">
                <a16:creationId xmlns:a16="http://schemas.microsoft.com/office/drawing/2014/main" id="{F05E8268-2093-9F48-B71B-4494336590ED}"/>
              </a:ext>
            </a:extLst>
          </p:cNvPr>
          <p:cNvGrpSpPr/>
          <p:nvPr/>
        </p:nvGrpSpPr>
        <p:grpSpPr>
          <a:xfrm>
            <a:off x="10443692" y="2268736"/>
            <a:ext cx="1780027" cy="2761498"/>
            <a:chOff x="10594979" y="2232496"/>
            <a:chExt cx="1780027" cy="2761498"/>
          </a:xfrm>
        </p:grpSpPr>
        <p:pic>
          <p:nvPicPr>
            <p:cNvPr id="73" name="Picture 72" descr="images.jpg">
              <a:extLst>
                <a:ext uri="{FF2B5EF4-FFF2-40B4-BE49-F238E27FC236}">
                  <a16:creationId xmlns:a16="http://schemas.microsoft.com/office/drawing/2014/main" id="{0B50DC76-597C-7348-9DCA-AFFCB55E05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75569" y="3931782"/>
              <a:ext cx="777239" cy="777239"/>
            </a:xfrm>
            <a:prstGeom prst="rect">
              <a:avLst/>
            </a:prstGeom>
          </p:spPr>
        </p:pic>
        <p:grpSp>
          <p:nvGrpSpPr>
            <p:cNvPr id="74" name="Group 73">
              <a:extLst>
                <a:ext uri="{FF2B5EF4-FFF2-40B4-BE49-F238E27FC236}">
                  <a16:creationId xmlns:a16="http://schemas.microsoft.com/office/drawing/2014/main" id="{D07A5D7E-090E-3443-B1D9-EA49CAA38147}"/>
                </a:ext>
              </a:extLst>
            </p:cNvPr>
            <p:cNvGrpSpPr>
              <a:grpSpLocks/>
            </p:cNvGrpSpPr>
            <p:nvPr/>
          </p:nvGrpSpPr>
          <p:grpSpPr>
            <a:xfrm rot="5400000">
              <a:off x="10551117" y="3004691"/>
              <a:ext cx="1828800" cy="284409"/>
              <a:chOff x="-18896" y="2984388"/>
              <a:chExt cx="2965967" cy="284409"/>
            </a:xfrm>
          </p:grpSpPr>
          <p:sp>
            <p:nvSpPr>
              <p:cNvPr id="76" name="Rectangle 75">
                <a:extLst>
                  <a:ext uri="{FF2B5EF4-FFF2-40B4-BE49-F238E27FC236}">
                    <a16:creationId xmlns:a16="http://schemas.microsoft.com/office/drawing/2014/main" id="{257F5514-8365-C047-AD34-4582B207B772}"/>
                  </a:ext>
                </a:extLst>
              </p:cNvPr>
              <p:cNvSpPr/>
              <p:nvPr/>
            </p:nvSpPr>
            <p:spPr>
              <a:xfrm>
                <a:off x="-18896" y="2984388"/>
                <a:ext cx="2965967" cy="284409"/>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77" name="Straight Connector 76">
                <a:extLst>
                  <a:ext uri="{FF2B5EF4-FFF2-40B4-BE49-F238E27FC236}">
                    <a16:creationId xmlns:a16="http://schemas.microsoft.com/office/drawing/2014/main" id="{77143EAF-3C26-1046-872D-39DC569319CF}"/>
                  </a:ext>
                </a:extLst>
              </p:cNvPr>
              <p:cNvCxnSpPr/>
              <p:nvPr/>
            </p:nvCxnSpPr>
            <p:spPr>
              <a:xfrm>
                <a:off x="0" y="3124365"/>
                <a:ext cx="2809865" cy="0"/>
              </a:xfrm>
              <a:prstGeom prst="line">
                <a:avLst/>
              </a:prstGeom>
              <a:noFill/>
              <a:ln w="31750" cap="flat" cmpd="sng" algn="ctr">
                <a:solidFill>
                  <a:sysClr val="window" lastClr="FFFFFF"/>
                </a:solidFill>
                <a:prstDash val="dash"/>
                <a:miter lim="800000"/>
              </a:ln>
              <a:effectLst/>
            </p:spPr>
          </p:cxnSp>
        </p:grpSp>
        <p:sp>
          <p:nvSpPr>
            <p:cNvPr id="75" name="Rectangle 74">
              <a:extLst>
                <a:ext uri="{FF2B5EF4-FFF2-40B4-BE49-F238E27FC236}">
                  <a16:creationId xmlns:a16="http://schemas.microsoft.com/office/drawing/2014/main" id="{A3885E90-418F-2642-8F6E-F13AE6043FE6}"/>
                </a:ext>
              </a:extLst>
            </p:cNvPr>
            <p:cNvSpPr/>
            <p:nvPr/>
          </p:nvSpPr>
          <p:spPr>
            <a:xfrm>
              <a:off x="10594979" y="4644668"/>
              <a:ext cx="1780027" cy="349326"/>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srgbClr val="000000"/>
                  </a:solidFill>
                  <a:effectLst/>
                  <a:uLnTx/>
                  <a:uFillTx/>
                </a:rPr>
                <a:t>Manage risks</a:t>
              </a:r>
            </a:p>
          </p:txBody>
        </p:sp>
      </p:grpSp>
      <p:grpSp>
        <p:nvGrpSpPr>
          <p:cNvPr id="78" name="Group 77">
            <a:extLst>
              <a:ext uri="{FF2B5EF4-FFF2-40B4-BE49-F238E27FC236}">
                <a16:creationId xmlns:a16="http://schemas.microsoft.com/office/drawing/2014/main" id="{493A7578-92D7-0347-BEB0-060297EDCB88}"/>
              </a:ext>
            </a:extLst>
          </p:cNvPr>
          <p:cNvGrpSpPr/>
          <p:nvPr/>
        </p:nvGrpSpPr>
        <p:grpSpPr>
          <a:xfrm>
            <a:off x="3491214" y="3381629"/>
            <a:ext cx="1432116" cy="1091017"/>
            <a:chOff x="3646491" y="3381629"/>
            <a:chExt cx="1432116" cy="1091017"/>
          </a:xfrm>
        </p:grpSpPr>
        <p:pic>
          <p:nvPicPr>
            <p:cNvPr id="79" name="Picture 78" descr="download.jpg">
              <a:extLst>
                <a:ext uri="{FF2B5EF4-FFF2-40B4-BE49-F238E27FC236}">
                  <a16:creationId xmlns:a16="http://schemas.microsoft.com/office/drawing/2014/main" id="{4BCB8079-DC4F-B940-8F08-E7C1D4C62B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49073" y="3381629"/>
              <a:ext cx="758952" cy="758952"/>
            </a:xfrm>
            <a:prstGeom prst="rect">
              <a:avLst/>
            </a:prstGeom>
          </p:spPr>
        </p:pic>
        <p:sp>
          <p:nvSpPr>
            <p:cNvPr id="80" name="Rectangle 79">
              <a:extLst>
                <a:ext uri="{FF2B5EF4-FFF2-40B4-BE49-F238E27FC236}">
                  <a16:creationId xmlns:a16="http://schemas.microsoft.com/office/drawing/2014/main" id="{3D83AA60-EA25-0848-9EB4-A8F60F7884CA}"/>
                </a:ext>
              </a:extLst>
            </p:cNvPr>
            <p:cNvSpPr/>
            <p:nvPr/>
          </p:nvSpPr>
          <p:spPr>
            <a:xfrm>
              <a:off x="3646491" y="4123320"/>
              <a:ext cx="1432116" cy="349326"/>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srgbClr val="000000"/>
                  </a:solidFill>
                  <a:effectLst/>
                  <a:uLnTx/>
                  <a:uFillTx/>
                </a:rPr>
                <a:t>Discussions</a:t>
              </a:r>
            </a:p>
          </p:txBody>
        </p:sp>
      </p:grpSp>
      <p:grpSp>
        <p:nvGrpSpPr>
          <p:cNvPr id="81" name="Group 80">
            <a:extLst>
              <a:ext uri="{FF2B5EF4-FFF2-40B4-BE49-F238E27FC236}">
                <a16:creationId xmlns:a16="http://schemas.microsoft.com/office/drawing/2014/main" id="{423A7A8E-FDCC-5246-B34A-F032862F4006}"/>
              </a:ext>
            </a:extLst>
          </p:cNvPr>
          <p:cNvGrpSpPr/>
          <p:nvPr/>
        </p:nvGrpSpPr>
        <p:grpSpPr>
          <a:xfrm>
            <a:off x="10443692" y="1242879"/>
            <a:ext cx="1780027" cy="1135944"/>
            <a:chOff x="10484591" y="1185774"/>
            <a:chExt cx="1780027" cy="1135944"/>
          </a:xfrm>
        </p:grpSpPr>
        <p:pic>
          <p:nvPicPr>
            <p:cNvPr id="82" name="Picture 81" descr="images.png">
              <a:extLst>
                <a:ext uri="{FF2B5EF4-FFF2-40B4-BE49-F238E27FC236}">
                  <a16:creationId xmlns:a16="http://schemas.microsoft.com/office/drawing/2014/main" id="{0B877390-94C1-A846-B40D-087F91C47E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4404" y="1553622"/>
              <a:ext cx="771525" cy="768096"/>
            </a:xfrm>
            <a:prstGeom prst="rect">
              <a:avLst/>
            </a:prstGeom>
          </p:spPr>
        </p:pic>
        <p:sp>
          <p:nvSpPr>
            <p:cNvPr id="83" name="Rectangle 82">
              <a:extLst>
                <a:ext uri="{FF2B5EF4-FFF2-40B4-BE49-F238E27FC236}">
                  <a16:creationId xmlns:a16="http://schemas.microsoft.com/office/drawing/2014/main" id="{0E18F182-FE41-DE44-9890-25CA1A330A51}"/>
                </a:ext>
              </a:extLst>
            </p:cNvPr>
            <p:cNvSpPr/>
            <p:nvPr/>
          </p:nvSpPr>
          <p:spPr>
            <a:xfrm>
              <a:off x="10484591" y="1185774"/>
              <a:ext cx="1780027" cy="349326"/>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srgbClr val="000000"/>
                  </a:solidFill>
                  <a:effectLst/>
                  <a:uLnTx/>
                  <a:uFillTx/>
                </a:rPr>
                <a:t>Deliver </a:t>
              </a:r>
              <a:r>
                <a:rPr lang="en-GB" sz="1670" b="1" kern="0" dirty="0">
                  <a:solidFill>
                    <a:srgbClr val="000000"/>
                  </a:solidFill>
                </a:rPr>
                <a:t>i</a:t>
              </a:r>
              <a:r>
                <a:rPr kumimoji="0" lang="en-GB" sz="1670" b="1" i="0" u="none" strike="noStrike" kern="0" cap="none" spc="0" normalizeH="0" baseline="0" noProof="0" dirty="0">
                  <a:ln>
                    <a:noFill/>
                  </a:ln>
                  <a:solidFill>
                    <a:srgbClr val="000000"/>
                  </a:solidFill>
                  <a:effectLst/>
                  <a:uLnTx/>
                  <a:uFillTx/>
                </a:rPr>
                <a:t>n time</a:t>
              </a:r>
            </a:p>
          </p:txBody>
        </p:sp>
      </p:grpSp>
      <p:grpSp>
        <p:nvGrpSpPr>
          <p:cNvPr id="84" name="Group 83">
            <a:extLst>
              <a:ext uri="{FF2B5EF4-FFF2-40B4-BE49-F238E27FC236}">
                <a16:creationId xmlns:a16="http://schemas.microsoft.com/office/drawing/2014/main" id="{B0B8174F-3A51-9A4E-99A1-34413B656D80}"/>
              </a:ext>
            </a:extLst>
          </p:cNvPr>
          <p:cNvGrpSpPr/>
          <p:nvPr/>
        </p:nvGrpSpPr>
        <p:grpSpPr>
          <a:xfrm>
            <a:off x="8225508" y="2832629"/>
            <a:ext cx="2801930" cy="2870883"/>
            <a:chOff x="8380785" y="2832629"/>
            <a:chExt cx="2801930" cy="2870883"/>
          </a:xfrm>
        </p:grpSpPr>
        <p:pic>
          <p:nvPicPr>
            <p:cNvPr id="85" name="Picture 84" descr="download.png">
              <a:extLst>
                <a:ext uri="{FF2B5EF4-FFF2-40B4-BE49-F238E27FC236}">
                  <a16:creationId xmlns:a16="http://schemas.microsoft.com/office/drawing/2014/main" id="{82F6E62F-75B0-C64A-84F2-54FD1F19D1F6}"/>
                </a:ext>
              </a:extLst>
            </p:cNvPr>
            <p:cNvPicPr>
              <a:picLocks noChangeAspect="1"/>
            </p:cNvPicPr>
            <p:nvPr/>
          </p:nvPicPr>
          <p:blipFill rotWithShape="1">
            <a:blip r:embed="rId12">
              <a:extLst>
                <a:ext uri="{28A0092B-C50C-407E-A947-70E740481C1C}">
                  <a14:useLocalDpi xmlns:a14="http://schemas.microsoft.com/office/drawing/2010/main" val="0"/>
                </a:ext>
              </a:extLst>
            </a:blip>
            <a:srcRect l="23063" r="22390"/>
            <a:stretch/>
          </p:blipFill>
          <p:spPr>
            <a:xfrm>
              <a:off x="8992863" y="3499855"/>
              <a:ext cx="748165" cy="768096"/>
            </a:xfrm>
            <a:prstGeom prst="rect">
              <a:avLst/>
            </a:prstGeom>
          </p:spPr>
        </p:pic>
        <p:grpSp>
          <p:nvGrpSpPr>
            <p:cNvPr id="86" name="Group 85">
              <a:extLst>
                <a:ext uri="{FF2B5EF4-FFF2-40B4-BE49-F238E27FC236}">
                  <a16:creationId xmlns:a16="http://schemas.microsoft.com/office/drawing/2014/main" id="{C3D36FE7-46EF-B643-909C-5B629918F059}"/>
                </a:ext>
              </a:extLst>
            </p:cNvPr>
            <p:cNvGrpSpPr>
              <a:grpSpLocks noChangeAspect="1"/>
            </p:cNvGrpSpPr>
            <p:nvPr/>
          </p:nvGrpSpPr>
          <p:grpSpPr>
            <a:xfrm rot="10800000" flipH="1" flipV="1">
              <a:off x="8699465" y="3214633"/>
              <a:ext cx="2483250" cy="2488879"/>
              <a:chOff x="10095721" y="1978089"/>
              <a:chExt cx="5344320" cy="5356434"/>
            </a:xfrm>
          </p:grpSpPr>
          <p:sp>
            <p:nvSpPr>
              <p:cNvPr id="88" name="Freeform 90">
                <a:extLst>
                  <a:ext uri="{FF2B5EF4-FFF2-40B4-BE49-F238E27FC236}">
                    <a16:creationId xmlns:a16="http://schemas.microsoft.com/office/drawing/2014/main" id="{21BDBE8E-32D6-A344-8447-6BA72D5251EC}"/>
                  </a:ext>
                </a:extLst>
              </p:cNvPr>
              <p:cNvSpPr/>
              <p:nvPr/>
            </p:nvSpPr>
            <p:spPr>
              <a:xfrm>
                <a:off x="10095721" y="1978089"/>
                <a:ext cx="2817845" cy="2817845"/>
              </a:xfrm>
              <a:custGeom>
                <a:avLst/>
                <a:gdLst>
                  <a:gd name="connsiteX0" fmla="*/ 1408923 w 2817846"/>
                  <a:gd name="connsiteY0" fmla="*/ 0 h 2817846"/>
                  <a:gd name="connsiteX1" fmla="*/ 2810572 w 2817846"/>
                  <a:gd name="connsiteY1" fmla="*/ 1264869 h 2817846"/>
                  <a:gd name="connsiteX2" fmla="*/ 2817846 w 2817846"/>
                  <a:gd name="connsiteY2" fmla="*/ 1408922 h 2817846"/>
                  <a:gd name="connsiteX3" fmla="*/ 2206909 w 2817846"/>
                  <a:gd name="connsiteY3" fmla="*/ 1408922 h 2817846"/>
                  <a:gd name="connsiteX4" fmla="*/ 2202789 w 2817846"/>
                  <a:gd name="connsiteY4" fmla="*/ 1327334 h 2817846"/>
                  <a:gd name="connsiteX5" fmla="*/ 1408923 w 2817846"/>
                  <a:gd name="connsiteY5" fmla="*/ 610937 h 2817846"/>
                  <a:gd name="connsiteX6" fmla="*/ 610937 w 2817846"/>
                  <a:gd name="connsiteY6" fmla="*/ 1408923 h 2817846"/>
                  <a:gd name="connsiteX7" fmla="*/ 1327334 w 2817846"/>
                  <a:gd name="connsiteY7" fmla="*/ 2202789 h 2817846"/>
                  <a:gd name="connsiteX8" fmla="*/ 1408922 w 2817846"/>
                  <a:gd name="connsiteY8" fmla="*/ 2206909 h 2817846"/>
                  <a:gd name="connsiteX9" fmla="*/ 1408922 w 2817846"/>
                  <a:gd name="connsiteY9" fmla="*/ 2817846 h 2817846"/>
                  <a:gd name="connsiteX10" fmla="*/ 1264869 w 2817846"/>
                  <a:gd name="connsiteY10" fmla="*/ 2810572 h 2817846"/>
                  <a:gd name="connsiteX11" fmla="*/ 0 w 2817846"/>
                  <a:gd name="connsiteY11" fmla="*/ 1408923 h 2817846"/>
                  <a:gd name="connsiteX12" fmla="*/ 1408923 w 2817846"/>
                  <a:gd name="connsiteY12" fmla="*/ 0 h 281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7846" h="2817846">
                    <a:moveTo>
                      <a:pt x="1408923" y="0"/>
                    </a:moveTo>
                    <a:cubicBezTo>
                      <a:pt x="2138417" y="0"/>
                      <a:pt x="2738421" y="554411"/>
                      <a:pt x="2810572" y="1264869"/>
                    </a:cubicBezTo>
                    <a:lnTo>
                      <a:pt x="2817846" y="1408922"/>
                    </a:lnTo>
                    <a:lnTo>
                      <a:pt x="2206909" y="1408922"/>
                    </a:lnTo>
                    <a:lnTo>
                      <a:pt x="2202789" y="1327334"/>
                    </a:lnTo>
                    <a:cubicBezTo>
                      <a:pt x="2161924" y="924945"/>
                      <a:pt x="1822093" y="610937"/>
                      <a:pt x="1408923" y="610937"/>
                    </a:cubicBezTo>
                    <a:cubicBezTo>
                      <a:pt x="968208" y="610937"/>
                      <a:pt x="610937" y="968208"/>
                      <a:pt x="610937" y="1408923"/>
                    </a:cubicBezTo>
                    <a:cubicBezTo>
                      <a:pt x="610937" y="1822093"/>
                      <a:pt x="924945" y="2161924"/>
                      <a:pt x="1327334" y="2202789"/>
                    </a:cubicBezTo>
                    <a:lnTo>
                      <a:pt x="1408922" y="2206909"/>
                    </a:lnTo>
                    <a:lnTo>
                      <a:pt x="1408922" y="2817846"/>
                    </a:lnTo>
                    <a:lnTo>
                      <a:pt x="1264869" y="2810572"/>
                    </a:lnTo>
                    <a:cubicBezTo>
                      <a:pt x="554411" y="2738421"/>
                      <a:pt x="0" y="2138417"/>
                      <a:pt x="0" y="1408923"/>
                    </a:cubicBezTo>
                    <a:cubicBezTo>
                      <a:pt x="0" y="630796"/>
                      <a:pt x="630796" y="0"/>
                      <a:pt x="1408923" y="0"/>
                    </a:cubicBezTo>
                    <a:close/>
                  </a:path>
                </a:pathLst>
              </a:custGeom>
              <a:solidFill>
                <a:srgbClr val="696969"/>
              </a:solidFill>
              <a:ln w="317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sp>
            <p:nvSpPr>
              <p:cNvPr id="89" name="Oval 88">
                <a:extLst>
                  <a:ext uri="{FF2B5EF4-FFF2-40B4-BE49-F238E27FC236}">
                    <a16:creationId xmlns:a16="http://schemas.microsoft.com/office/drawing/2014/main" id="{043BA202-F8B2-7D43-995E-F10672404952}"/>
                  </a:ext>
                </a:extLst>
              </p:cNvPr>
              <p:cNvSpPr>
                <a:spLocks noChangeAspect="1"/>
              </p:cNvSpPr>
              <p:nvPr/>
            </p:nvSpPr>
            <p:spPr>
              <a:xfrm>
                <a:off x="10406644" y="2289012"/>
                <a:ext cx="2196000" cy="2196000"/>
              </a:xfrm>
              <a:prstGeom prst="ellipse">
                <a:avLst/>
              </a:prstGeom>
              <a:noFill/>
              <a:ln w="31750" cap="flat" cmpd="sng" algn="ctr">
                <a:solidFill>
                  <a:sysClr val="window" lastClr="FFFFFF"/>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sp>
            <p:nvSpPr>
              <p:cNvPr id="90" name="Rectangle 89">
                <a:extLst>
                  <a:ext uri="{FF2B5EF4-FFF2-40B4-BE49-F238E27FC236}">
                    <a16:creationId xmlns:a16="http://schemas.microsoft.com/office/drawing/2014/main" id="{93CDD59E-3CB1-B84A-BEC6-9B3080EBBEF0}"/>
                  </a:ext>
                </a:extLst>
              </p:cNvPr>
              <p:cNvSpPr/>
              <p:nvPr/>
            </p:nvSpPr>
            <p:spPr>
              <a:xfrm rot="5400000">
                <a:off x="10631724" y="5052681"/>
                <a:ext cx="3956179" cy="607506"/>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91" name="Straight Connector 90">
                <a:extLst>
                  <a:ext uri="{FF2B5EF4-FFF2-40B4-BE49-F238E27FC236}">
                    <a16:creationId xmlns:a16="http://schemas.microsoft.com/office/drawing/2014/main" id="{F26B3306-13EC-B148-BC31-6C994569BC91}"/>
                  </a:ext>
                </a:extLst>
              </p:cNvPr>
              <p:cNvCxnSpPr/>
              <p:nvPr/>
            </p:nvCxnSpPr>
            <p:spPr>
              <a:xfrm>
                <a:off x="12602102" y="3373773"/>
                <a:ext cx="0" cy="3956179"/>
              </a:xfrm>
              <a:prstGeom prst="line">
                <a:avLst/>
              </a:prstGeom>
              <a:noFill/>
              <a:ln w="31750" cap="flat" cmpd="sng" algn="ctr">
                <a:solidFill>
                  <a:sysClr val="window" lastClr="FFFFFF"/>
                </a:solidFill>
                <a:prstDash val="dash"/>
                <a:miter lim="800000"/>
              </a:ln>
              <a:effectLst/>
            </p:spPr>
          </p:cxnSp>
          <p:sp>
            <p:nvSpPr>
              <p:cNvPr id="92" name="Rectangle 91">
                <a:extLst>
                  <a:ext uri="{FF2B5EF4-FFF2-40B4-BE49-F238E27FC236}">
                    <a16:creationId xmlns:a16="http://schemas.microsoft.com/office/drawing/2014/main" id="{55E83E2E-CD47-F441-9DC5-438969B67EDE}"/>
                  </a:ext>
                </a:extLst>
              </p:cNvPr>
              <p:cNvSpPr/>
              <p:nvPr/>
            </p:nvSpPr>
            <p:spPr>
              <a:xfrm>
                <a:off x="12306060" y="4021340"/>
                <a:ext cx="607507" cy="953037"/>
              </a:xfrm>
              <a:prstGeom prst="rect">
                <a:avLst/>
              </a:prstGeom>
              <a:solidFill>
                <a:srgbClr val="111111">
                  <a:alpha val="4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sp>
            <p:nvSpPr>
              <p:cNvPr id="93" name="Rectangle 92">
                <a:extLst>
                  <a:ext uri="{FF2B5EF4-FFF2-40B4-BE49-F238E27FC236}">
                    <a16:creationId xmlns:a16="http://schemas.microsoft.com/office/drawing/2014/main" id="{6D793A43-212D-0346-B97F-61613776EB3E}"/>
                  </a:ext>
                </a:extLst>
              </p:cNvPr>
              <p:cNvSpPr/>
              <p:nvPr/>
            </p:nvSpPr>
            <p:spPr>
              <a:xfrm>
                <a:off x="11483862" y="4188429"/>
                <a:ext cx="3956179" cy="607506"/>
              </a:xfrm>
              <a:prstGeom prst="rect">
                <a:avLst/>
              </a:prstGeom>
              <a:solidFill>
                <a:srgbClr val="6D6D6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70" b="0" i="0" u="none" strike="noStrike" kern="0" cap="none" spc="0" normalizeH="0" baseline="0" noProof="0" dirty="0">
                  <a:ln>
                    <a:noFill/>
                  </a:ln>
                  <a:solidFill>
                    <a:prstClr val="white"/>
                  </a:solidFill>
                  <a:effectLst/>
                  <a:uLnTx/>
                  <a:uFillTx/>
                </a:endParaRPr>
              </a:p>
            </p:txBody>
          </p:sp>
          <p:cxnSp>
            <p:nvCxnSpPr>
              <p:cNvPr id="94" name="Straight Connector 93">
                <a:extLst>
                  <a:ext uri="{FF2B5EF4-FFF2-40B4-BE49-F238E27FC236}">
                    <a16:creationId xmlns:a16="http://schemas.microsoft.com/office/drawing/2014/main" id="{282C445C-88A5-8C4E-987B-1DD275FB9E18}"/>
                  </a:ext>
                </a:extLst>
              </p:cNvPr>
              <p:cNvCxnSpPr/>
              <p:nvPr/>
            </p:nvCxnSpPr>
            <p:spPr>
              <a:xfrm rot="5400000">
                <a:off x="13383620" y="2577107"/>
                <a:ext cx="0" cy="3816000"/>
              </a:xfrm>
              <a:prstGeom prst="line">
                <a:avLst/>
              </a:prstGeom>
              <a:noFill/>
              <a:ln w="31750" cap="flat" cmpd="sng" algn="ctr">
                <a:solidFill>
                  <a:sysClr val="window" lastClr="FFFFFF"/>
                </a:solidFill>
                <a:prstDash val="dash"/>
                <a:miter lim="800000"/>
              </a:ln>
              <a:effectLst/>
            </p:spPr>
          </p:cxnSp>
        </p:grpSp>
        <p:sp>
          <p:nvSpPr>
            <p:cNvPr id="87" name="Rectangle 86">
              <a:extLst>
                <a:ext uri="{FF2B5EF4-FFF2-40B4-BE49-F238E27FC236}">
                  <a16:creationId xmlns:a16="http://schemas.microsoft.com/office/drawing/2014/main" id="{043D46BE-1F81-E44D-8BCE-177AF4EFA8B2}"/>
                </a:ext>
              </a:extLst>
            </p:cNvPr>
            <p:cNvSpPr/>
            <p:nvPr/>
          </p:nvSpPr>
          <p:spPr>
            <a:xfrm>
              <a:off x="8380785" y="2832629"/>
              <a:ext cx="1780027" cy="349326"/>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lang="en-GB" sz="1670" b="1" kern="0" dirty="0">
                  <a:solidFill>
                    <a:srgbClr val="000000"/>
                  </a:solidFill>
                </a:rPr>
                <a:t>K</a:t>
              </a:r>
              <a:r>
                <a:rPr kumimoji="0" lang="en-GB" sz="1670" b="1" i="0" u="none" strike="noStrike" kern="0" cap="none" spc="0" normalizeH="0" baseline="0" noProof="0" dirty="0" err="1">
                  <a:ln>
                    <a:noFill/>
                  </a:ln>
                  <a:solidFill>
                    <a:srgbClr val="000000"/>
                  </a:solidFill>
                  <a:effectLst/>
                  <a:uLnTx/>
                  <a:uFillTx/>
                </a:rPr>
                <a:t>nowledge</a:t>
              </a:r>
              <a:r>
                <a:rPr kumimoji="0" lang="en-GB" sz="1670" b="1" i="0" u="none" strike="noStrike" kern="0" cap="none" spc="0" normalizeH="0" baseline="0" noProof="0" dirty="0">
                  <a:ln>
                    <a:noFill/>
                  </a:ln>
                  <a:solidFill>
                    <a:srgbClr val="000000"/>
                  </a:solidFill>
                  <a:effectLst/>
                  <a:uLnTx/>
                  <a:uFillTx/>
                </a:rPr>
                <a:t> base</a:t>
              </a:r>
            </a:p>
          </p:txBody>
        </p:sp>
      </p:grpSp>
    </p:spTree>
    <p:extLst>
      <p:ext uri="{BB962C8B-B14F-4D97-AF65-F5344CB8AC3E}">
        <p14:creationId xmlns:p14="http://schemas.microsoft.com/office/powerpoint/2010/main" val="39683524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wipe(down)">
                                      <p:cBhvr>
                                        <p:cTn id="21" dur="500"/>
                                        <p:tgtEl>
                                          <p:spTgt spid="78"/>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ipe(down)">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up)">
                                      <p:cBhvr>
                                        <p:cTn id="35" dur="500"/>
                                        <p:tgtEl>
                                          <p:spTgt spid="6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ipe(up)">
                                      <p:cBhvr>
                                        <p:cTn id="45" dur="500"/>
                                        <p:tgtEl>
                                          <p:spTgt spid="5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wipe(left)">
                                      <p:cBhvr>
                                        <p:cTn id="54" dur="500"/>
                                        <p:tgtEl>
                                          <p:spTgt spid="6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84"/>
                                        </p:tgtEl>
                                        <p:attrNameLst>
                                          <p:attrName>style.visibility</p:attrName>
                                        </p:attrNameLst>
                                      </p:cBhvr>
                                      <p:to>
                                        <p:strVal val="visible"/>
                                      </p:to>
                                    </p:set>
                                    <p:animEffect transition="in" filter="wipe(down)">
                                      <p:cBhvr>
                                        <p:cTn id="59" dur="500"/>
                                        <p:tgtEl>
                                          <p:spTgt spid="8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down)">
                                      <p:cBhvr>
                                        <p:cTn id="64" dur="500"/>
                                        <p:tgtEl>
                                          <p:spTgt spid="7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wipe(down)">
                                      <p:cBhvr>
                                        <p:cTn id="6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1539-38C9-420A-BC4A-7C2CACCDBB2E}"/>
              </a:ext>
            </a:extLst>
          </p:cNvPr>
          <p:cNvSpPr>
            <a:spLocks noGrp="1"/>
          </p:cNvSpPr>
          <p:nvPr>
            <p:ph type="title"/>
          </p:nvPr>
        </p:nvSpPr>
        <p:spPr>
          <a:xfrm>
            <a:off x="387388" y="236965"/>
            <a:ext cx="8417549" cy="590931"/>
          </a:xfrm>
        </p:spPr>
        <p:txBody>
          <a:bodyPr/>
          <a:lstStyle/>
          <a:p>
            <a:r>
              <a:rPr lang="en-GB" dirty="0"/>
              <a:t>Aggregate all project information</a:t>
            </a:r>
          </a:p>
        </p:txBody>
      </p:sp>
      <p:sp>
        <p:nvSpPr>
          <p:cNvPr id="4" name="Footer Placeholder 3">
            <a:extLst>
              <a:ext uri="{FF2B5EF4-FFF2-40B4-BE49-F238E27FC236}">
                <a16:creationId xmlns:a16="http://schemas.microsoft.com/office/drawing/2014/main" id="{9AABDEF1-BB35-496E-808A-9E99714E0F67}"/>
              </a:ext>
            </a:extLst>
          </p:cNvPr>
          <p:cNvSpPr>
            <a:spLocks noGrp="1"/>
          </p:cNvSpPr>
          <p:nvPr>
            <p:ph type="ftr" sz="quarter" idx="11"/>
          </p:nvPr>
        </p:nvSpPr>
        <p:spPr/>
        <p:txBody>
          <a:bodyPr/>
          <a:lstStyle/>
          <a:p>
            <a:r>
              <a:rPr lang="en-GB" dirty="0"/>
              <a:t>© 2018 </a:t>
            </a:r>
            <a:r>
              <a:rPr lang="en-GB" dirty="0" err="1"/>
              <a:t>ClioSoft</a:t>
            </a:r>
            <a:r>
              <a:rPr lang="en-GB" dirty="0"/>
              <a:t> Inc.</a:t>
            </a:r>
          </a:p>
        </p:txBody>
      </p:sp>
      <p:sp>
        <p:nvSpPr>
          <p:cNvPr id="5" name="Slide Number Placeholder 4">
            <a:extLst>
              <a:ext uri="{FF2B5EF4-FFF2-40B4-BE49-F238E27FC236}">
                <a16:creationId xmlns:a16="http://schemas.microsoft.com/office/drawing/2014/main" id="{91C85552-FCA6-44A8-B955-BF61F981D84B}"/>
              </a:ext>
            </a:extLst>
          </p:cNvPr>
          <p:cNvSpPr>
            <a:spLocks noGrp="1"/>
          </p:cNvSpPr>
          <p:nvPr>
            <p:ph type="sldNum" sz="quarter" idx="12"/>
          </p:nvPr>
        </p:nvSpPr>
        <p:spPr/>
        <p:txBody>
          <a:bodyPr/>
          <a:lstStyle/>
          <a:p>
            <a:fld id="{6A06CF83-A3FC-4A83-8261-0B5B9EE574CC}" type="slidenum">
              <a:rPr lang="en-GB" smtClean="0"/>
              <a:t>11</a:t>
            </a:fld>
            <a:endParaRPr lang="en-GB"/>
          </a:p>
        </p:txBody>
      </p:sp>
      <p:sp>
        <p:nvSpPr>
          <p:cNvPr id="13" name="Rectangle 12">
            <a:extLst>
              <a:ext uri="{FF2B5EF4-FFF2-40B4-BE49-F238E27FC236}">
                <a16:creationId xmlns:a16="http://schemas.microsoft.com/office/drawing/2014/main" id="{E4B6902B-D63C-4D4B-B158-85FCC6F3C64A}"/>
              </a:ext>
            </a:extLst>
          </p:cNvPr>
          <p:cNvSpPr/>
          <p:nvPr/>
        </p:nvSpPr>
        <p:spPr>
          <a:xfrm>
            <a:off x="424935" y="852081"/>
            <a:ext cx="5480988" cy="461665"/>
          </a:xfrm>
          <a:prstGeom prst="rect">
            <a:avLst/>
          </a:prstGeom>
          <a:solidFill>
            <a:srgbClr val="FFFFFF"/>
          </a:solidFill>
        </p:spPr>
        <p:txBody>
          <a:bodyPr wrap="none">
            <a:spAutoFit/>
          </a:bodyPr>
          <a:lstStyle/>
          <a:p>
            <a:r>
              <a:rPr lang="en-US" sz="2400" b="1" dirty="0">
                <a:solidFill>
                  <a:srgbClr val="2B236A"/>
                </a:solidFill>
                <a:latin typeface="Helvetica Neue Medium"/>
                <a:cs typeface="Helvetica Neue Medium"/>
              </a:rPr>
              <a:t>Unified dashboard for all project data</a:t>
            </a:r>
          </a:p>
        </p:txBody>
      </p:sp>
      <p:pic>
        <p:nvPicPr>
          <p:cNvPr id="15" name="Picture 14" descr="arrow-big.png">
            <a:extLst>
              <a:ext uri="{FF2B5EF4-FFF2-40B4-BE49-F238E27FC236}">
                <a16:creationId xmlns:a16="http://schemas.microsoft.com/office/drawing/2014/main" id="{0D897316-41D8-4788-A5B3-AA732263C4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796" y="2210628"/>
            <a:ext cx="1311348" cy="3363292"/>
          </a:xfrm>
          <a:prstGeom prst="rect">
            <a:avLst/>
          </a:prstGeom>
        </p:spPr>
      </p:pic>
      <p:sp>
        <p:nvSpPr>
          <p:cNvPr id="16" name="Rectangle 15">
            <a:extLst>
              <a:ext uri="{FF2B5EF4-FFF2-40B4-BE49-F238E27FC236}">
                <a16:creationId xmlns:a16="http://schemas.microsoft.com/office/drawing/2014/main" id="{1282B818-9D08-48EF-98E3-09452DA33385}"/>
              </a:ext>
            </a:extLst>
          </p:cNvPr>
          <p:cNvSpPr/>
          <p:nvPr/>
        </p:nvSpPr>
        <p:spPr>
          <a:xfrm>
            <a:off x="680030" y="1488013"/>
            <a:ext cx="10724901" cy="4856698"/>
          </a:xfrm>
          <a:prstGeom prst="rect">
            <a:avLst/>
          </a:prstGeom>
          <a:solidFill>
            <a:sysClr val="windowText" lastClr="000000">
              <a:alpha val="26000"/>
            </a:sysClr>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7" name="Rectangle 16">
            <a:extLst>
              <a:ext uri="{FF2B5EF4-FFF2-40B4-BE49-F238E27FC236}">
                <a16:creationId xmlns:a16="http://schemas.microsoft.com/office/drawing/2014/main" id="{1D9A6C74-41E2-4DCC-A236-49B6D3E286C9}"/>
              </a:ext>
            </a:extLst>
          </p:cNvPr>
          <p:cNvSpPr/>
          <p:nvPr/>
        </p:nvSpPr>
        <p:spPr>
          <a:xfrm>
            <a:off x="11101042" y="1211142"/>
            <a:ext cx="569108" cy="574171"/>
          </a:xfrm>
          <a:prstGeom prst="rect">
            <a:avLst/>
          </a:prstGeom>
          <a:solidFill>
            <a:srgbClr val="DE5B1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 name="Rectangle 17">
            <a:extLst>
              <a:ext uri="{FF2B5EF4-FFF2-40B4-BE49-F238E27FC236}">
                <a16:creationId xmlns:a16="http://schemas.microsoft.com/office/drawing/2014/main" id="{727E163C-E281-4379-918A-E0F61C6E62F8}"/>
              </a:ext>
            </a:extLst>
          </p:cNvPr>
          <p:cNvSpPr/>
          <p:nvPr/>
        </p:nvSpPr>
        <p:spPr>
          <a:xfrm>
            <a:off x="508772" y="6047411"/>
            <a:ext cx="569108" cy="574171"/>
          </a:xfrm>
          <a:prstGeom prst="rect">
            <a:avLst/>
          </a:prstGeom>
          <a:solidFill>
            <a:srgbClr val="DE5B1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19" name="Picture 18" descr="dashboard-transparent.png">
            <a:extLst>
              <a:ext uri="{FF2B5EF4-FFF2-40B4-BE49-F238E27FC236}">
                <a16:creationId xmlns:a16="http://schemas.microsoft.com/office/drawing/2014/main" id="{019807D6-7FEF-41F4-B296-01ED0DA6CA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0457" y="2362170"/>
            <a:ext cx="5014474" cy="3002779"/>
          </a:xfrm>
          <a:prstGeom prst="rect">
            <a:avLst/>
          </a:prstGeom>
        </p:spPr>
      </p:pic>
      <p:pic>
        <p:nvPicPr>
          <p:cNvPr id="6" name="Picture 5">
            <a:extLst>
              <a:ext uri="{FF2B5EF4-FFF2-40B4-BE49-F238E27FC236}">
                <a16:creationId xmlns:a16="http://schemas.microsoft.com/office/drawing/2014/main" id="{F16B7401-96A6-584A-9FF3-1C41A7A0AF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7880" y="1680383"/>
            <a:ext cx="3709431" cy="4495830"/>
          </a:xfrm>
          <a:prstGeom prst="rect">
            <a:avLst/>
          </a:prstGeom>
        </p:spPr>
      </p:pic>
    </p:spTree>
    <p:extLst>
      <p:ext uri="{BB962C8B-B14F-4D97-AF65-F5344CB8AC3E}">
        <p14:creationId xmlns:p14="http://schemas.microsoft.com/office/powerpoint/2010/main" val="271540567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0F895-FE6E-3441-B5F6-8DA9FFC68A73}"/>
              </a:ext>
            </a:extLst>
          </p:cNvPr>
          <p:cNvSpPr>
            <a:spLocks noGrp="1"/>
          </p:cNvSpPr>
          <p:nvPr>
            <p:ph type="title"/>
          </p:nvPr>
        </p:nvSpPr>
        <p:spPr>
          <a:xfrm>
            <a:off x="387388" y="236965"/>
            <a:ext cx="8417549" cy="590931"/>
          </a:xfrm>
        </p:spPr>
        <p:txBody>
          <a:bodyPr/>
          <a:lstStyle/>
          <a:p>
            <a:r>
              <a:rPr lang="en-US" dirty="0"/>
              <a:t>Access </a:t>
            </a:r>
            <a:r>
              <a:rPr lang="en-US" dirty="0" err="1"/>
              <a:t>designHUB</a:t>
            </a:r>
            <a:r>
              <a:rPr lang="en-US" dirty="0"/>
              <a:t> from Cadence Virtuoso</a:t>
            </a:r>
          </a:p>
        </p:txBody>
      </p:sp>
      <p:sp>
        <p:nvSpPr>
          <p:cNvPr id="4" name="Footer Placeholder 3">
            <a:extLst>
              <a:ext uri="{FF2B5EF4-FFF2-40B4-BE49-F238E27FC236}">
                <a16:creationId xmlns:a16="http://schemas.microsoft.com/office/drawing/2014/main" id="{2937994B-9C40-A94E-9855-04CB8322EAB1}"/>
              </a:ext>
            </a:extLst>
          </p:cNvPr>
          <p:cNvSpPr>
            <a:spLocks noGrp="1"/>
          </p:cNvSpPr>
          <p:nvPr>
            <p:ph type="ftr" sz="quarter" idx="11"/>
          </p:nvPr>
        </p:nvSpPr>
        <p:spPr/>
        <p:txBody>
          <a:bodyPr/>
          <a:lstStyle/>
          <a:p>
            <a:r>
              <a:rPr lang="en-GB" dirty="0"/>
              <a:t>© 2018 </a:t>
            </a:r>
            <a:r>
              <a:rPr lang="en-GB" dirty="0" err="1"/>
              <a:t>ClioSoft</a:t>
            </a:r>
            <a:r>
              <a:rPr lang="en-GB" dirty="0"/>
              <a:t> Inc.</a:t>
            </a:r>
          </a:p>
        </p:txBody>
      </p:sp>
      <p:sp>
        <p:nvSpPr>
          <p:cNvPr id="5" name="Slide Number Placeholder 4">
            <a:extLst>
              <a:ext uri="{FF2B5EF4-FFF2-40B4-BE49-F238E27FC236}">
                <a16:creationId xmlns:a16="http://schemas.microsoft.com/office/drawing/2014/main" id="{67D028E4-92D5-7840-8D91-06C095AE5A48}"/>
              </a:ext>
            </a:extLst>
          </p:cNvPr>
          <p:cNvSpPr>
            <a:spLocks noGrp="1"/>
          </p:cNvSpPr>
          <p:nvPr>
            <p:ph type="sldNum" sz="quarter" idx="12"/>
          </p:nvPr>
        </p:nvSpPr>
        <p:spPr/>
        <p:txBody>
          <a:bodyPr/>
          <a:lstStyle/>
          <a:p>
            <a:fld id="{6A06CF83-A3FC-4A83-8261-0B5B9EE574CC}" type="slidenum">
              <a:rPr lang="en-GB" smtClean="0"/>
              <a:t>12</a:t>
            </a:fld>
            <a:endParaRPr lang="en-GB"/>
          </a:p>
        </p:txBody>
      </p:sp>
      <p:pic>
        <p:nvPicPr>
          <p:cNvPr id="9" name="Picture 8">
            <a:extLst>
              <a:ext uri="{FF2B5EF4-FFF2-40B4-BE49-F238E27FC236}">
                <a16:creationId xmlns:a16="http://schemas.microsoft.com/office/drawing/2014/main" id="{6FF0F584-F446-7346-9C23-7B311F4CD7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711" y="943652"/>
            <a:ext cx="9579489" cy="5777839"/>
          </a:xfrm>
          <a:prstGeom prst="rect">
            <a:avLst/>
          </a:prstGeom>
        </p:spPr>
      </p:pic>
      <p:pic>
        <p:nvPicPr>
          <p:cNvPr id="12" name="Picture 11">
            <a:extLst>
              <a:ext uri="{FF2B5EF4-FFF2-40B4-BE49-F238E27FC236}">
                <a16:creationId xmlns:a16="http://schemas.microsoft.com/office/drawing/2014/main" id="{A83FC9A4-321E-7A45-B15F-BD120F43F85F}"/>
              </a:ext>
            </a:extLst>
          </p:cNvPr>
          <p:cNvPicPr>
            <a:picLocks noChangeAspect="1"/>
          </p:cNvPicPr>
          <p:nvPr/>
        </p:nvPicPr>
        <p:blipFill>
          <a:blip r:embed="rId3"/>
          <a:stretch>
            <a:fillRect/>
          </a:stretch>
        </p:blipFill>
        <p:spPr>
          <a:xfrm>
            <a:off x="4038600" y="2665425"/>
            <a:ext cx="3377946" cy="1366266"/>
          </a:xfrm>
          <a:prstGeom prst="rect">
            <a:avLst/>
          </a:prstGeom>
        </p:spPr>
      </p:pic>
      <p:sp>
        <p:nvSpPr>
          <p:cNvPr id="3" name="Rectangle 2"/>
          <p:cNvSpPr/>
          <p:nvPr/>
        </p:nvSpPr>
        <p:spPr>
          <a:xfrm>
            <a:off x="2095792" y="1393518"/>
            <a:ext cx="1309725" cy="225400"/>
          </a:xfrm>
          <a:prstGeom prst="rect">
            <a:avLst/>
          </a:prstGeom>
          <a:gradFill flip="none" rotWithShape="1">
            <a:gsLst>
              <a:gs pos="0">
                <a:schemeClr val="accent3">
                  <a:satMod val="103000"/>
                  <a:lumMod val="102000"/>
                  <a:tint val="94000"/>
                  <a:alpha val="33000"/>
                </a:schemeClr>
              </a:gs>
              <a:gs pos="50000">
                <a:schemeClr val="accent3">
                  <a:satMod val="110000"/>
                  <a:lumMod val="100000"/>
                  <a:shade val="100000"/>
                  <a:alpha val="33000"/>
                </a:schemeClr>
              </a:gs>
              <a:gs pos="100000">
                <a:schemeClr val="accent3">
                  <a:lumMod val="99000"/>
                  <a:satMod val="120000"/>
                  <a:shade val="78000"/>
                  <a:alpha val="33000"/>
                </a:schemeClr>
              </a:gs>
            </a:gsLst>
            <a:lin ang="54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D2AE10E-82F3-674B-B2B9-D75575197A10}"/>
              </a:ext>
            </a:extLst>
          </p:cNvPr>
          <p:cNvCxnSpPr>
            <a:cxnSpLocks/>
            <a:stCxn id="3" idx="3"/>
          </p:cNvCxnSpPr>
          <p:nvPr/>
        </p:nvCxnSpPr>
        <p:spPr>
          <a:xfrm>
            <a:off x="3405517" y="1506218"/>
            <a:ext cx="689745" cy="11592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356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7B3D2-50A7-5A41-B353-1E07F70FD379}"/>
              </a:ext>
            </a:extLst>
          </p:cNvPr>
          <p:cNvSpPr>
            <a:spLocks noGrp="1"/>
          </p:cNvSpPr>
          <p:nvPr>
            <p:ph type="title"/>
          </p:nvPr>
        </p:nvSpPr>
        <p:spPr/>
        <p:txBody>
          <a:bodyPr/>
          <a:lstStyle/>
          <a:p>
            <a:r>
              <a:rPr lang="en-US" dirty="0"/>
              <a:t>Publish IP from Cadence Virtuoso</a:t>
            </a:r>
          </a:p>
        </p:txBody>
      </p:sp>
      <p:sp>
        <p:nvSpPr>
          <p:cNvPr id="3" name="Content Placeholder 2">
            <a:extLst>
              <a:ext uri="{FF2B5EF4-FFF2-40B4-BE49-F238E27FC236}">
                <a16:creationId xmlns:a16="http://schemas.microsoft.com/office/drawing/2014/main" id="{224883E3-55C4-B94D-8882-F77272BAA43E}"/>
              </a:ext>
            </a:extLst>
          </p:cNvPr>
          <p:cNvSpPr>
            <a:spLocks noGrp="1"/>
          </p:cNvSpPr>
          <p:nvPr>
            <p:ph idx="1"/>
          </p:nvPr>
        </p:nvSpPr>
        <p:spPr>
          <a:xfrm>
            <a:off x="838200" y="1825625"/>
            <a:ext cx="3200400" cy="1331643"/>
          </a:xfrm>
        </p:spPr>
        <p:txBody>
          <a:bodyPr/>
          <a:lstStyle/>
          <a:p>
            <a:r>
              <a:rPr lang="en-US" dirty="0"/>
              <a:t>Publish an entire library</a:t>
            </a:r>
          </a:p>
          <a:p>
            <a:pPr marL="0" indent="0" algn="ctr">
              <a:buNone/>
            </a:pPr>
            <a:r>
              <a:rPr lang="en-US" dirty="0"/>
              <a:t>OR</a:t>
            </a:r>
          </a:p>
          <a:p>
            <a:r>
              <a:rPr lang="en-US" dirty="0"/>
              <a:t>Publish a cell hierarchy</a:t>
            </a:r>
          </a:p>
        </p:txBody>
      </p:sp>
      <p:sp>
        <p:nvSpPr>
          <p:cNvPr id="4" name="Footer Placeholder 3">
            <a:extLst>
              <a:ext uri="{FF2B5EF4-FFF2-40B4-BE49-F238E27FC236}">
                <a16:creationId xmlns:a16="http://schemas.microsoft.com/office/drawing/2014/main" id="{2DBCFE02-53CE-754F-83F0-1CEB944BAAD1}"/>
              </a:ext>
            </a:extLst>
          </p:cNvPr>
          <p:cNvSpPr>
            <a:spLocks noGrp="1"/>
          </p:cNvSpPr>
          <p:nvPr>
            <p:ph type="ftr" sz="quarter" idx="11"/>
          </p:nvPr>
        </p:nvSpPr>
        <p:spPr/>
        <p:txBody>
          <a:bodyPr/>
          <a:lstStyle/>
          <a:p>
            <a:r>
              <a:rPr lang="en-GB" dirty="0"/>
              <a:t>© 2018 </a:t>
            </a:r>
            <a:r>
              <a:rPr lang="en-GB" dirty="0" err="1"/>
              <a:t>ClioSoft</a:t>
            </a:r>
            <a:r>
              <a:rPr lang="en-GB" dirty="0"/>
              <a:t> Inc.</a:t>
            </a:r>
          </a:p>
        </p:txBody>
      </p:sp>
      <p:sp>
        <p:nvSpPr>
          <p:cNvPr id="5" name="Slide Number Placeholder 4">
            <a:extLst>
              <a:ext uri="{FF2B5EF4-FFF2-40B4-BE49-F238E27FC236}">
                <a16:creationId xmlns:a16="http://schemas.microsoft.com/office/drawing/2014/main" id="{4D8B9DC6-B670-0243-838A-5466E00CC0A6}"/>
              </a:ext>
            </a:extLst>
          </p:cNvPr>
          <p:cNvSpPr>
            <a:spLocks noGrp="1"/>
          </p:cNvSpPr>
          <p:nvPr>
            <p:ph type="sldNum" sz="quarter" idx="12"/>
          </p:nvPr>
        </p:nvSpPr>
        <p:spPr/>
        <p:txBody>
          <a:bodyPr/>
          <a:lstStyle/>
          <a:p>
            <a:fld id="{6A06CF83-A3FC-4A83-8261-0B5B9EE574CC}" type="slidenum">
              <a:rPr lang="en-GB" smtClean="0"/>
              <a:t>13</a:t>
            </a:fld>
            <a:endParaRPr lang="en-GB"/>
          </a:p>
        </p:txBody>
      </p:sp>
      <p:pic>
        <p:nvPicPr>
          <p:cNvPr id="7" name="Picture 6" descr="designHUB-1.png">
            <a:extLst>
              <a:ext uri="{FF2B5EF4-FFF2-40B4-BE49-F238E27FC236}">
                <a16:creationId xmlns:a16="http://schemas.microsoft.com/office/drawing/2014/main" id="{EDBCDE57-0080-C24F-99C1-1F4D35AE91C1}"/>
              </a:ext>
            </a:extLst>
          </p:cNvPr>
          <p:cNvPicPr>
            <a:picLocks noChangeAspect="1"/>
          </p:cNvPicPr>
          <p:nvPr/>
        </p:nvPicPr>
        <p:blipFill rotWithShape="1">
          <a:blip r:embed="rId2">
            <a:extLst>
              <a:ext uri="{28A0092B-C50C-407E-A947-70E740481C1C}">
                <a14:useLocalDpi xmlns:a14="http://schemas.microsoft.com/office/drawing/2010/main" val="0"/>
              </a:ext>
            </a:extLst>
          </a:blip>
          <a:srcRect t="28331" b="19561"/>
          <a:stretch/>
        </p:blipFill>
        <p:spPr>
          <a:xfrm>
            <a:off x="838200" y="3583582"/>
            <a:ext cx="10058400" cy="1271303"/>
          </a:xfrm>
          <a:prstGeom prst="rect">
            <a:avLst/>
          </a:prstGeom>
        </p:spPr>
      </p:pic>
    </p:spTree>
    <p:extLst>
      <p:ext uri="{BB962C8B-B14F-4D97-AF65-F5344CB8AC3E}">
        <p14:creationId xmlns:p14="http://schemas.microsoft.com/office/powerpoint/2010/main" val="25218103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6C2B97E-23C4-4C4F-94CB-676A025E7DE7}"/>
              </a:ext>
            </a:extLst>
          </p:cNvPr>
          <p:cNvSpPr>
            <a:spLocks noGrp="1"/>
          </p:cNvSpPr>
          <p:nvPr>
            <p:ph type="ftr" sz="quarter" idx="11"/>
          </p:nvPr>
        </p:nvSpPr>
        <p:spPr/>
        <p:txBody>
          <a:bodyPr/>
          <a:lstStyle/>
          <a:p>
            <a:r>
              <a:rPr lang="en-GB" dirty="0"/>
              <a:t>© 2018 </a:t>
            </a:r>
            <a:r>
              <a:rPr lang="en-GB" dirty="0" err="1"/>
              <a:t>ClioSoft</a:t>
            </a:r>
            <a:r>
              <a:rPr lang="en-GB" dirty="0"/>
              <a:t> Inc.</a:t>
            </a:r>
          </a:p>
        </p:txBody>
      </p:sp>
      <p:sp>
        <p:nvSpPr>
          <p:cNvPr id="5" name="Slide Number Placeholder 4">
            <a:extLst>
              <a:ext uri="{FF2B5EF4-FFF2-40B4-BE49-F238E27FC236}">
                <a16:creationId xmlns:a16="http://schemas.microsoft.com/office/drawing/2014/main" id="{A3001618-AFAA-E543-9C66-B2510E26273E}"/>
              </a:ext>
            </a:extLst>
          </p:cNvPr>
          <p:cNvSpPr>
            <a:spLocks noGrp="1"/>
          </p:cNvSpPr>
          <p:nvPr>
            <p:ph type="sldNum" sz="quarter" idx="12"/>
          </p:nvPr>
        </p:nvSpPr>
        <p:spPr/>
        <p:txBody>
          <a:bodyPr/>
          <a:lstStyle/>
          <a:p>
            <a:fld id="{6A06CF83-A3FC-4A83-8261-0B5B9EE574CC}" type="slidenum">
              <a:rPr lang="en-GB" smtClean="0"/>
              <a:t>14</a:t>
            </a:fld>
            <a:endParaRPr lang="en-GB"/>
          </a:p>
        </p:txBody>
      </p:sp>
      <p:sp>
        <p:nvSpPr>
          <p:cNvPr id="6" name="Title 1">
            <a:extLst>
              <a:ext uri="{FF2B5EF4-FFF2-40B4-BE49-F238E27FC236}">
                <a16:creationId xmlns:a16="http://schemas.microsoft.com/office/drawing/2014/main" id="{0067DB2D-8C79-A74E-AD0C-EDFE17465975}"/>
              </a:ext>
            </a:extLst>
          </p:cNvPr>
          <p:cNvSpPr>
            <a:spLocks noGrp="1"/>
          </p:cNvSpPr>
          <p:nvPr>
            <p:ph type="title"/>
          </p:nvPr>
        </p:nvSpPr>
        <p:spPr>
          <a:xfrm>
            <a:off x="387388" y="236965"/>
            <a:ext cx="8417549" cy="590931"/>
          </a:xfrm>
        </p:spPr>
        <p:txBody>
          <a:bodyPr/>
          <a:lstStyle/>
          <a:p>
            <a:r>
              <a:rPr lang="en-US" dirty="0"/>
              <a:t>Get IP from Cadence Virtuoso</a:t>
            </a:r>
          </a:p>
        </p:txBody>
      </p:sp>
      <p:sp>
        <p:nvSpPr>
          <p:cNvPr id="8" name="Slide Number Placeholder 4">
            <a:extLst>
              <a:ext uri="{FF2B5EF4-FFF2-40B4-BE49-F238E27FC236}">
                <a16:creationId xmlns:a16="http://schemas.microsoft.com/office/drawing/2014/main" id="{6E03FE58-AD02-AB4A-A370-9BE9AC66802D}"/>
              </a:ext>
            </a:extLst>
          </p:cNvPr>
          <p:cNvSpPr txBox="1">
            <a:spLocks/>
          </p:cNvSpPr>
          <p:nvPr/>
        </p:nvSpPr>
        <p:spPr>
          <a:xfrm>
            <a:off x="8610600" y="63563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06CF83-A3FC-4A83-8261-0B5B9EE574CC}" type="slidenum">
              <a:rPr lang="en-GB" smtClean="0"/>
              <a:pPr/>
              <a:t>14</a:t>
            </a:fld>
            <a:endParaRPr lang="en-GB"/>
          </a:p>
        </p:txBody>
      </p:sp>
      <p:pic>
        <p:nvPicPr>
          <p:cNvPr id="9" name="Picture 8">
            <a:extLst>
              <a:ext uri="{FF2B5EF4-FFF2-40B4-BE49-F238E27FC236}">
                <a16:creationId xmlns:a16="http://schemas.microsoft.com/office/drawing/2014/main" id="{FA2E692E-538C-564C-BFF8-54C45968A9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388" y="827896"/>
            <a:ext cx="10446263" cy="5917564"/>
          </a:xfrm>
          <a:prstGeom prst="rect">
            <a:avLst/>
          </a:prstGeom>
        </p:spPr>
      </p:pic>
      <p:sp>
        <p:nvSpPr>
          <p:cNvPr id="12" name="Rectangle 11">
            <a:extLst>
              <a:ext uri="{FF2B5EF4-FFF2-40B4-BE49-F238E27FC236}">
                <a16:creationId xmlns:a16="http://schemas.microsoft.com/office/drawing/2014/main" id="{00F98C2A-5E92-2746-B7DD-84F8ED3DF4DA}"/>
              </a:ext>
            </a:extLst>
          </p:cNvPr>
          <p:cNvSpPr/>
          <p:nvPr/>
        </p:nvSpPr>
        <p:spPr>
          <a:xfrm>
            <a:off x="2245331" y="1872579"/>
            <a:ext cx="1420661" cy="182895"/>
          </a:xfrm>
          <a:prstGeom prst="rect">
            <a:avLst/>
          </a:prstGeom>
          <a:gradFill flip="none" rotWithShape="1">
            <a:gsLst>
              <a:gs pos="0">
                <a:schemeClr val="accent3">
                  <a:satMod val="103000"/>
                  <a:lumMod val="102000"/>
                  <a:tint val="94000"/>
                  <a:alpha val="33000"/>
                </a:schemeClr>
              </a:gs>
              <a:gs pos="50000">
                <a:schemeClr val="accent3">
                  <a:satMod val="110000"/>
                  <a:lumMod val="100000"/>
                  <a:shade val="100000"/>
                  <a:alpha val="33000"/>
                </a:schemeClr>
              </a:gs>
              <a:gs pos="100000">
                <a:schemeClr val="accent3">
                  <a:lumMod val="99000"/>
                  <a:satMod val="120000"/>
                  <a:shade val="78000"/>
                  <a:alpha val="33000"/>
                </a:schemeClr>
              </a:gs>
            </a:gsLst>
            <a:lin ang="54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2568EAB-7C7D-034E-8858-F00406515056}"/>
              </a:ext>
            </a:extLst>
          </p:cNvPr>
          <p:cNvCxnSpPr>
            <a:cxnSpLocks/>
          </p:cNvCxnSpPr>
          <p:nvPr/>
        </p:nvCxnSpPr>
        <p:spPr>
          <a:xfrm>
            <a:off x="3326169" y="1997928"/>
            <a:ext cx="2492936" cy="6484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0CCD73A-5047-E045-8015-80FF89F0AC80}"/>
              </a:ext>
            </a:extLst>
          </p:cNvPr>
          <p:cNvSpPr txBox="1"/>
          <p:nvPr/>
        </p:nvSpPr>
        <p:spPr>
          <a:xfrm>
            <a:off x="574653" y="2872266"/>
            <a:ext cx="2846496" cy="1077218"/>
          </a:xfrm>
          <a:prstGeom prst="rect">
            <a:avLst/>
          </a:prstGeom>
          <a:noFill/>
          <a:ln>
            <a:noFill/>
          </a:ln>
        </p:spPr>
        <p:txBody>
          <a:bodyPr wrap="square" rtlCol="0">
            <a:spAutoFit/>
          </a:bodyPr>
          <a:lstStyle/>
          <a:p>
            <a:pPr marL="342900" indent="-342900">
              <a:buFont typeface="Arial" panose="020B0604020202020204" pitchFamily="34" charset="0"/>
              <a:buChar char="•"/>
            </a:pPr>
            <a:r>
              <a:rPr lang="en-US" sz="1600" b="1" dirty="0">
                <a:solidFill>
                  <a:srgbClr val="C00000"/>
                </a:solidFill>
              </a:rPr>
              <a:t>Browse, search and compare IPs</a:t>
            </a:r>
          </a:p>
          <a:p>
            <a:pPr marL="342900" indent="-342900">
              <a:buFont typeface="Arial" panose="020B0604020202020204" pitchFamily="34" charset="0"/>
              <a:buChar char="•"/>
            </a:pPr>
            <a:r>
              <a:rPr lang="en-US" sz="1600" b="1" dirty="0">
                <a:solidFill>
                  <a:srgbClr val="C00000"/>
                </a:solidFill>
              </a:rPr>
              <a:t>Select IP</a:t>
            </a:r>
          </a:p>
          <a:p>
            <a:pPr marL="342900" indent="-342900">
              <a:buFont typeface="Arial" panose="020B0604020202020204" pitchFamily="34" charset="0"/>
              <a:buChar char="•"/>
            </a:pPr>
            <a:r>
              <a:rPr lang="en-US" sz="1600" b="1" dirty="0">
                <a:solidFill>
                  <a:srgbClr val="C00000"/>
                </a:solidFill>
              </a:rPr>
              <a:t>Request for approval</a:t>
            </a:r>
          </a:p>
        </p:txBody>
      </p:sp>
      <p:sp>
        <p:nvSpPr>
          <p:cNvPr id="23" name="TextBox 22">
            <a:extLst>
              <a:ext uri="{FF2B5EF4-FFF2-40B4-BE49-F238E27FC236}">
                <a16:creationId xmlns:a16="http://schemas.microsoft.com/office/drawing/2014/main" id="{A4302C73-EF44-0746-A54D-1A987DD4D6A6}"/>
              </a:ext>
            </a:extLst>
          </p:cNvPr>
          <p:cNvSpPr txBox="1"/>
          <p:nvPr/>
        </p:nvSpPr>
        <p:spPr>
          <a:xfrm>
            <a:off x="4591174" y="2853199"/>
            <a:ext cx="1227931" cy="1077218"/>
          </a:xfrm>
          <a:prstGeom prst="rect">
            <a:avLst/>
          </a:prstGeom>
          <a:noFill/>
          <a:ln>
            <a:noFill/>
          </a:ln>
        </p:spPr>
        <p:txBody>
          <a:bodyPr wrap="square" rtlCol="0">
            <a:spAutoFit/>
          </a:bodyPr>
          <a:lstStyle/>
          <a:p>
            <a:r>
              <a:rPr lang="en-US" sz="1600" b="1" dirty="0">
                <a:solidFill>
                  <a:srgbClr val="C00000"/>
                </a:solidFill>
              </a:rPr>
              <a:t>Get the approved IP into user workarea</a:t>
            </a:r>
          </a:p>
        </p:txBody>
      </p:sp>
      <p:cxnSp>
        <p:nvCxnSpPr>
          <p:cNvPr id="24" name="Straight Arrow Connector 23">
            <a:extLst>
              <a:ext uri="{FF2B5EF4-FFF2-40B4-BE49-F238E27FC236}">
                <a16:creationId xmlns:a16="http://schemas.microsoft.com/office/drawing/2014/main" id="{B813F77A-7195-E94D-A53C-DB7D6B7B1D98}"/>
              </a:ext>
            </a:extLst>
          </p:cNvPr>
          <p:cNvCxnSpPr>
            <a:cxnSpLocks/>
            <a:stCxn id="26" idx="1"/>
            <a:endCxn id="22" idx="0"/>
          </p:cNvCxnSpPr>
          <p:nvPr/>
        </p:nvCxnSpPr>
        <p:spPr>
          <a:xfrm flipH="1">
            <a:off x="1997901" y="1772957"/>
            <a:ext cx="247430" cy="10993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B4005B7-ACC7-8C42-9212-C51E70DA0ACE}"/>
              </a:ext>
            </a:extLst>
          </p:cNvPr>
          <p:cNvSpPr/>
          <p:nvPr/>
        </p:nvSpPr>
        <p:spPr>
          <a:xfrm>
            <a:off x="2245331" y="1680040"/>
            <a:ext cx="1420661" cy="185833"/>
          </a:xfrm>
          <a:prstGeom prst="rect">
            <a:avLst/>
          </a:prstGeom>
          <a:gradFill flip="none" rotWithShape="1">
            <a:gsLst>
              <a:gs pos="0">
                <a:schemeClr val="accent3">
                  <a:satMod val="103000"/>
                  <a:lumMod val="102000"/>
                  <a:tint val="94000"/>
                  <a:alpha val="33000"/>
                </a:schemeClr>
              </a:gs>
              <a:gs pos="50000">
                <a:schemeClr val="accent3">
                  <a:satMod val="110000"/>
                  <a:lumMod val="100000"/>
                  <a:shade val="100000"/>
                  <a:alpha val="33000"/>
                </a:schemeClr>
              </a:gs>
              <a:gs pos="100000">
                <a:schemeClr val="accent3">
                  <a:lumMod val="99000"/>
                  <a:satMod val="120000"/>
                  <a:shade val="78000"/>
                  <a:alpha val="33000"/>
                </a:schemeClr>
              </a:gs>
            </a:gsLst>
            <a:lin ang="54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42" name="Picture 41" descr="user-workspace-3.png">
            <a:extLst>
              <a:ext uri="{FF2B5EF4-FFF2-40B4-BE49-F238E27FC236}">
                <a16:creationId xmlns:a16="http://schemas.microsoft.com/office/drawing/2014/main" id="{365E5709-023F-404E-99DC-3F191F064A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497" y="4628755"/>
            <a:ext cx="10058400" cy="1189983"/>
          </a:xfrm>
          <a:prstGeom prst="rect">
            <a:avLst/>
          </a:prstGeom>
        </p:spPr>
      </p:pic>
      <p:pic>
        <p:nvPicPr>
          <p:cNvPr id="11" name="Picture 10">
            <a:extLst>
              <a:ext uri="{FF2B5EF4-FFF2-40B4-BE49-F238E27FC236}">
                <a16:creationId xmlns:a16="http://schemas.microsoft.com/office/drawing/2014/main" id="{C0E6CA5A-E11B-F64C-AD63-0DBF6B400C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9105" y="2215068"/>
            <a:ext cx="3838956" cy="3872484"/>
          </a:xfrm>
          <a:prstGeom prst="rect">
            <a:avLst/>
          </a:prstGeom>
        </p:spPr>
      </p:pic>
    </p:spTree>
    <p:extLst>
      <p:ext uri="{BB962C8B-B14F-4D97-AF65-F5344CB8AC3E}">
        <p14:creationId xmlns:p14="http://schemas.microsoft.com/office/powerpoint/2010/main" val="36706110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1000"/>
                                        <p:tgtEl>
                                          <p:spTgt spid="42"/>
                                        </p:tgtEl>
                                      </p:cBhvr>
                                    </p:animEffect>
                                  </p:childTnLst>
                                </p:cTn>
                              </p:par>
                              <p:par>
                                <p:cTn id="24" presetID="10" presetClass="exit" presetSubtype="0" fill="hold" grpId="1" nodeType="withEffect">
                                  <p:stCondLst>
                                    <p:cond delay="0"/>
                                  </p:stCondLst>
                                  <p:childTnLst>
                                    <p:animEffect transition="out" filter="fade">
                                      <p:cBhvr>
                                        <p:cTn id="25" dur="500"/>
                                        <p:tgtEl>
                                          <p:spTgt spid="26"/>
                                        </p:tgtEl>
                                      </p:cBhvr>
                                    </p:animEffect>
                                    <p:set>
                                      <p:cBhvr>
                                        <p:cTn id="26" dur="1" fill="hold">
                                          <p:stCondLst>
                                            <p:cond delay="499"/>
                                          </p:stCondLst>
                                        </p:cTn>
                                        <p:tgtEl>
                                          <p:spTgt spid="26"/>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childTnLst>
                                </p:cTn>
                              </p:par>
                              <p:par>
                                <p:cTn id="38" presetID="10" presetClass="exit" presetSubtype="0" fill="hold" nodeType="withEffect">
                                  <p:stCondLst>
                                    <p:cond delay="0"/>
                                  </p:stCondLst>
                                  <p:childTnLst>
                                    <p:animEffect transition="out" filter="fade">
                                      <p:cBhvr>
                                        <p:cTn id="39" dur="500"/>
                                        <p:tgtEl>
                                          <p:spTgt spid="42"/>
                                        </p:tgtEl>
                                      </p:cBhvr>
                                    </p:animEffect>
                                    <p:set>
                                      <p:cBhvr>
                                        <p:cTn id="40" dur="1" fill="hold">
                                          <p:stCondLst>
                                            <p:cond delay="499"/>
                                          </p:stCondLst>
                                        </p:cTn>
                                        <p:tgtEl>
                                          <p:spTgt spid="42"/>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2000"/>
                                        <p:tgtEl>
                                          <p:spTgt spid="15"/>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2000"/>
                                        <p:tgtEl>
                                          <p:spTgt spid="11"/>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p:bldP spid="22" grpId="1"/>
      <p:bldP spid="23" grpId="0"/>
      <p:bldP spid="26" grpId="0" animBg="1"/>
      <p:bldP spid="2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DF44-86A0-F54C-A8AE-EC91953A9471}"/>
              </a:ext>
            </a:extLst>
          </p:cNvPr>
          <p:cNvSpPr>
            <a:spLocks noGrp="1"/>
          </p:cNvSpPr>
          <p:nvPr>
            <p:ph type="title"/>
          </p:nvPr>
        </p:nvSpPr>
        <p:spPr/>
        <p:txBody>
          <a:bodyPr/>
          <a:lstStyle/>
          <a:p>
            <a:r>
              <a:rPr lang="en-US" dirty="0"/>
              <a:t>Dependency tracking</a:t>
            </a:r>
          </a:p>
        </p:txBody>
      </p:sp>
      <p:sp>
        <p:nvSpPr>
          <p:cNvPr id="4" name="Footer Placeholder 3">
            <a:extLst>
              <a:ext uri="{FF2B5EF4-FFF2-40B4-BE49-F238E27FC236}">
                <a16:creationId xmlns:a16="http://schemas.microsoft.com/office/drawing/2014/main" id="{4C4D560E-182F-6F41-A124-FC978DC16A4A}"/>
              </a:ext>
            </a:extLst>
          </p:cNvPr>
          <p:cNvSpPr>
            <a:spLocks noGrp="1"/>
          </p:cNvSpPr>
          <p:nvPr>
            <p:ph type="ftr" sz="quarter" idx="11"/>
          </p:nvPr>
        </p:nvSpPr>
        <p:spPr/>
        <p:txBody>
          <a:bodyPr/>
          <a:lstStyle/>
          <a:p>
            <a:r>
              <a:rPr lang="en-GB" dirty="0"/>
              <a:t>© 2018 ClioSoft Inc.</a:t>
            </a:r>
          </a:p>
        </p:txBody>
      </p:sp>
      <p:sp>
        <p:nvSpPr>
          <p:cNvPr id="5" name="Slide Number Placeholder 4">
            <a:extLst>
              <a:ext uri="{FF2B5EF4-FFF2-40B4-BE49-F238E27FC236}">
                <a16:creationId xmlns:a16="http://schemas.microsoft.com/office/drawing/2014/main" id="{CE679510-85FA-C247-A84E-543770D873C4}"/>
              </a:ext>
            </a:extLst>
          </p:cNvPr>
          <p:cNvSpPr>
            <a:spLocks noGrp="1"/>
          </p:cNvSpPr>
          <p:nvPr>
            <p:ph type="sldNum" sz="quarter" idx="12"/>
          </p:nvPr>
        </p:nvSpPr>
        <p:spPr/>
        <p:txBody>
          <a:bodyPr/>
          <a:lstStyle/>
          <a:p>
            <a:fld id="{6A06CF83-A3FC-4A83-8261-0B5B9EE574CC}" type="slidenum">
              <a:rPr lang="en-GB" smtClean="0"/>
              <a:t>15</a:t>
            </a:fld>
            <a:endParaRPr lang="en-GB" dirty="0"/>
          </a:p>
        </p:txBody>
      </p:sp>
      <p:grpSp>
        <p:nvGrpSpPr>
          <p:cNvPr id="15" name="Group 14">
            <a:extLst>
              <a:ext uri="{FF2B5EF4-FFF2-40B4-BE49-F238E27FC236}">
                <a16:creationId xmlns:a16="http://schemas.microsoft.com/office/drawing/2014/main" id="{3D503637-585C-8347-85B1-A8AAC024F547}"/>
              </a:ext>
            </a:extLst>
          </p:cNvPr>
          <p:cNvGrpSpPr/>
          <p:nvPr/>
        </p:nvGrpSpPr>
        <p:grpSpPr>
          <a:xfrm>
            <a:off x="1315800" y="1043975"/>
            <a:ext cx="4667140" cy="5100928"/>
            <a:chOff x="5315060" y="1043975"/>
            <a:chExt cx="4667140" cy="5100928"/>
          </a:xfrm>
        </p:grpSpPr>
        <p:pic>
          <p:nvPicPr>
            <p:cNvPr id="6" name="Picture 5">
              <a:extLst>
                <a:ext uri="{FF2B5EF4-FFF2-40B4-BE49-F238E27FC236}">
                  <a16:creationId xmlns:a16="http://schemas.microsoft.com/office/drawing/2014/main" id="{F520B227-6A38-0348-9146-25BCCB242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5060" y="1043975"/>
              <a:ext cx="4667140" cy="5100928"/>
            </a:xfrm>
            <a:prstGeom prst="rect">
              <a:avLst/>
            </a:prstGeom>
          </p:spPr>
        </p:pic>
        <p:sp>
          <p:nvSpPr>
            <p:cNvPr id="11" name="Rectangle 10">
              <a:extLst>
                <a:ext uri="{FF2B5EF4-FFF2-40B4-BE49-F238E27FC236}">
                  <a16:creationId xmlns:a16="http://schemas.microsoft.com/office/drawing/2014/main" id="{105F8C30-4862-EA43-8172-0B9D3FAB66E5}"/>
                </a:ext>
              </a:extLst>
            </p:cNvPr>
            <p:cNvSpPr/>
            <p:nvPr/>
          </p:nvSpPr>
          <p:spPr>
            <a:xfrm>
              <a:off x="6671904" y="5632942"/>
              <a:ext cx="1837362" cy="369332"/>
            </a:xfrm>
            <a:prstGeom prst="rect">
              <a:avLst/>
            </a:prstGeom>
            <a:solidFill>
              <a:srgbClr val="FFFFFF"/>
            </a:solidFill>
          </p:spPr>
          <p:txBody>
            <a:bodyPr wrap="none">
              <a:spAutoFit/>
            </a:bodyPr>
            <a:lstStyle/>
            <a:p>
              <a:pPr algn="ctr"/>
              <a:r>
                <a:rPr lang="en-US" b="1" dirty="0">
                  <a:solidFill>
                    <a:srgbClr val="3E3397"/>
                  </a:solidFill>
                  <a:latin typeface="Helvetica Neue Medium"/>
                  <a:cs typeface="Helvetica Neue Medium"/>
                </a:rPr>
                <a:t>Bill of Materials</a:t>
              </a:r>
            </a:p>
          </p:txBody>
        </p:sp>
      </p:grpSp>
      <p:grpSp>
        <p:nvGrpSpPr>
          <p:cNvPr id="16" name="Group 15">
            <a:extLst>
              <a:ext uri="{FF2B5EF4-FFF2-40B4-BE49-F238E27FC236}">
                <a16:creationId xmlns:a16="http://schemas.microsoft.com/office/drawing/2014/main" id="{329BACEC-AC48-F848-9A10-1E2C3A6BE141}"/>
              </a:ext>
            </a:extLst>
          </p:cNvPr>
          <p:cNvGrpSpPr/>
          <p:nvPr/>
        </p:nvGrpSpPr>
        <p:grpSpPr>
          <a:xfrm>
            <a:off x="6261771" y="1043975"/>
            <a:ext cx="4660358" cy="5019648"/>
            <a:chOff x="654702" y="1043975"/>
            <a:chExt cx="4660358" cy="5019648"/>
          </a:xfrm>
        </p:grpSpPr>
        <p:pic>
          <p:nvPicPr>
            <p:cNvPr id="10" name="Picture 9">
              <a:extLst>
                <a:ext uri="{FF2B5EF4-FFF2-40B4-BE49-F238E27FC236}">
                  <a16:creationId xmlns:a16="http://schemas.microsoft.com/office/drawing/2014/main" id="{14B8E910-7C6F-D447-BDD8-AAECB7EDE5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702" y="1043975"/>
              <a:ext cx="4660358" cy="5019648"/>
            </a:xfrm>
            <a:prstGeom prst="rect">
              <a:avLst/>
            </a:prstGeom>
          </p:spPr>
        </p:pic>
        <p:sp>
          <p:nvSpPr>
            <p:cNvPr id="12" name="Rectangle 11">
              <a:extLst>
                <a:ext uri="{FF2B5EF4-FFF2-40B4-BE49-F238E27FC236}">
                  <a16:creationId xmlns:a16="http://schemas.microsoft.com/office/drawing/2014/main" id="{F40D6F9E-266A-1848-9E78-22AA10BC20C5}"/>
                </a:ext>
              </a:extLst>
            </p:cNvPr>
            <p:cNvSpPr/>
            <p:nvPr/>
          </p:nvSpPr>
          <p:spPr>
            <a:xfrm>
              <a:off x="2122081" y="5632942"/>
              <a:ext cx="1406154" cy="369332"/>
            </a:xfrm>
            <a:prstGeom prst="rect">
              <a:avLst/>
            </a:prstGeom>
            <a:solidFill>
              <a:srgbClr val="FFFFFF"/>
            </a:solidFill>
          </p:spPr>
          <p:txBody>
            <a:bodyPr wrap="none">
              <a:spAutoFit/>
            </a:bodyPr>
            <a:lstStyle/>
            <a:p>
              <a:pPr algn="ctr"/>
              <a:r>
                <a:rPr lang="en-US" b="1" dirty="0">
                  <a:solidFill>
                    <a:srgbClr val="3E3397"/>
                  </a:solidFill>
                  <a:latin typeface="Helvetica Neue Medium"/>
                  <a:cs typeface="Helvetica Neue Medium"/>
                </a:rPr>
                <a:t>Consumers</a:t>
              </a:r>
            </a:p>
          </p:txBody>
        </p:sp>
      </p:grpSp>
      <p:cxnSp>
        <p:nvCxnSpPr>
          <p:cNvPr id="7" name="Straight Arrow Connector 6">
            <a:extLst>
              <a:ext uri="{FF2B5EF4-FFF2-40B4-BE49-F238E27FC236}">
                <a16:creationId xmlns:a16="http://schemas.microsoft.com/office/drawing/2014/main" id="{559D9628-0755-C44A-ADC1-27DDDE1E8AB6}"/>
              </a:ext>
            </a:extLst>
          </p:cNvPr>
          <p:cNvCxnSpPr/>
          <p:nvPr/>
        </p:nvCxnSpPr>
        <p:spPr>
          <a:xfrm>
            <a:off x="908295" y="3379304"/>
            <a:ext cx="815009" cy="0"/>
          </a:xfrm>
          <a:prstGeom prst="straightConnector1">
            <a:avLst/>
          </a:prstGeom>
          <a:ln w="444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B79C38-0BF0-DB4F-858C-54397A30D578}"/>
              </a:ext>
            </a:extLst>
          </p:cNvPr>
          <p:cNvCxnSpPr/>
          <p:nvPr/>
        </p:nvCxnSpPr>
        <p:spPr>
          <a:xfrm>
            <a:off x="9906521" y="3379304"/>
            <a:ext cx="815009" cy="0"/>
          </a:xfrm>
          <a:prstGeom prst="straightConnector1">
            <a:avLst/>
          </a:prstGeom>
          <a:ln w="44450">
            <a:solidFill>
              <a:schemeClr val="accent5"/>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262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1539-38C9-420A-BC4A-7C2CACCDBB2E}"/>
              </a:ext>
            </a:extLst>
          </p:cNvPr>
          <p:cNvSpPr>
            <a:spLocks noGrp="1"/>
          </p:cNvSpPr>
          <p:nvPr>
            <p:ph type="title"/>
          </p:nvPr>
        </p:nvSpPr>
        <p:spPr>
          <a:xfrm>
            <a:off x="387388" y="236965"/>
            <a:ext cx="8417549" cy="590931"/>
          </a:xfrm>
        </p:spPr>
        <p:txBody>
          <a:bodyPr/>
          <a:lstStyle/>
          <a:p>
            <a:r>
              <a:rPr lang="en-GB" dirty="0"/>
              <a:t>Store design data where you want</a:t>
            </a:r>
          </a:p>
        </p:txBody>
      </p:sp>
      <p:sp>
        <p:nvSpPr>
          <p:cNvPr id="4" name="Footer Placeholder 3">
            <a:extLst>
              <a:ext uri="{FF2B5EF4-FFF2-40B4-BE49-F238E27FC236}">
                <a16:creationId xmlns:a16="http://schemas.microsoft.com/office/drawing/2014/main" id="{9AABDEF1-BB35-496E-808A-9E99714E0F67}"/>
              </a:ext>
            </a:extLst>
          </p:cNvPr>
          <p:cNvSpPr>
            <a:spLocks noGrp="1"/>
          </p:cNvSpPr>
          <p:nvPr>
            <p:ph type="ftr" sz="quarter" idx="11"/>
          </p:nvPr>
        </p:nvSpPr>
        <p:spPr/>
        <p:txBody>
          <a:bodyPr/>
          <a:lstStyle/>
          <a:p>
            <a:r>
              <a:rPr lang="en-GB" dirty="0"/>
              <a:t>© 2018 </a:t>
            </a:r>
            <a:r>
              <a:rPr lang="en-GB" dirty="0" err="1"/>
              <a:t>ClioSoft</a:t>
            </a:r>
            <a:r>
              <a:rPr lang="en-GB" dirty="0"/>
              <a:t> Inc.</a:t>
            </a:r>
          </a:p>
        </p:txBody>
      </p:sp>
      <p:sp>
        <p:nvSpPr>
          <p:cNvPr id="5" name="Slide Number Placeholder 4">
            <a:extLst>
              <a:ext uri="{FF2B5EF4-FFF2-40B4-BE49-F238E27FC236}">
                <a16:creationId xmlns:a16="http://schemas.microsoft.com/office/drawing/2014/main" id="{91C85552-FCA6-44A8-B955-BF61F981D84B}"/>
              </a:ext>
            </a:extLst>
          </p:cNvPr>
          <p:cNvSpPr>
            <a:spLocks noGrp="1"/>
          </p:cNvSpPr>
          <p:nvPr>
            <p:ph type="sldNum" sz="quarter" idx="12"/>
          </p:nvPr>
        </p:nvSpPr>
        <p:spPr/>
        <p:txBody>
          <a:bodyPr/>
          <a:lstStyle/>
          <a:p>
            <a:fld id="{6A06CF83-A3FC-4A83-8261-0B5B9EE574CC}" type="slidenum">
              <a:rPr lang="en-GB" smtClean="0"/>
              <a:t>16</a:t>
            </a:fld>
            <a:endParaRPr lang="en-GB"/>
          </a:p>
        </p:txBody>
      </p:sp>
      <p:sp>
        <p:nvSpPr>
          <p:cNvPr id="32" name="Content Placeholder 2">
            <a:extLst>
              <a:ext uri="{FF2B5EF4-FFF2-40B4-BE49-F238E27FC236}">
                <a16:creationId xmlns:a16="http://schemas.microsoft.com/office/drawing/2014/main" id="{B467525D-BE8D-4ECA-A5C7-8EE9F2066D76}"/>
              </a:ext>
            </a:extLst>
          </p:cNvPr>
          <p:cNvSpPr txBox="1">
            <a:spLocks/>
          </p:cNvSpPr>
          <p:nvPr/>
        </p:nvSpPr>
        <p:spPr bwMode="auto">
          <a:xfrm>
            <a:off x="5561021" y="853157"/>
            <a:ext cx="6359291" cy="2028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marL="228594" indent="-228594" algn="l" defTabSz="914377"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2pPr>
            <a:lvl3pPr marL="1142971" indent="-228594" algn="l" defTabSz="914377"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4pPr>
            <a:lvl5pPr marL="2057349" indent="-228594" algn="l" defTabSz="914377" rtl="0" eaLnBrk="0" fontAlgn="base" hangingPunct="0">
              <a:lnSpc>
                <a:spcPct val="90000"/>
              </a:lnSpc>
              <a:spcBef>
                <a:spcPts val="500"/>
              </a:spcBef>
              <a:spcAft>
                <a:spcPct val="0"/>
              </a:spcAft>
              <a:buFont typeface="Arial" panose="020B0604020202020204" pitchFamily="34" charset="0"/>
              <a:buChar char="•"/>
              <a:defRPr sz="1733"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377" rtl="0" eaLnBrk="0" fontAlgn="base" latinLnBrk="0" hangingPunct="0">
              <a:lnSpc>
                <a:spcPct val="110000"/>
              </a:lnSpc>
              <a:spcBef>
                <a:spcPts val="1000"/>
              </a:spcBef>
              <a:spcAft>
                <a:spcPct val="0"/>
              </a:spcAft>
              <a:buClrTx/>
              <a:buSzPct val="100000"/>
              <a:buFont typeface="Arial" panose="020B0604020202020204" pitchFamily="34" charset="0"/>
              <a:buBlip>
                <a:blip r:embed="rId3"/>
              </a:buBlip>
              <a:tabLst>
                <a:tab pos="342900" algn="l"/>
              </a:tabLst>
              <a:defRPr/>
            </a:pP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Multiple ways to store design data </a:t>
            </a:r>
            <a:r>
              <a:rPr kumimoji="0" lang="mr-IN" sz="2000" b="0" i="0" u="none" strike="noStrike" kern="1200" cap="none" spc="0" normalizeH="0" baseline="0" noProof="0" dirty="0">
                <a:ln>
                  <a:noFill/>
                </a:ln>
                <a:solidFill>
                  <a:sysClr val="windowText" lastClr="000000"/>
                </a:solidFill>
                <a:effectLst/>
                <a:uLnTx/>
                <a:uFillTx/>
                <a:latin typeface="Calibri"/>
                <a:ea typeface="+mn-ea"/>
                <a:cs typeface="Mangal" panose="02040503050203030202" pitchFamily="18" charset="0"/>
              </a:rPr>
              <a:t>–</a:t>
            </a: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any DM software, within </a:t>
            </a:r>
            <a:r>
              <a:rPr kumimoji="0" lang="en-US" sz="2000" b="0" i="0" u="none" strike="noStrike" kern="1200" cap="none" spc="0" normalizeH="0" baseline="0" noProof="0" dirty="0" err="1">
                <a:ln>
                  <a:noFill/>
                </a:ln>
                <a:solidFill>
                  <a:sysClr val="windowText" lastClr="000000"/>
                </a:solidFill>
                <a:effectLst/>
                <a:uLnTx/>
                <a:uFillTx/>
                <a:latin typeface="Calibri"/>
                <a:ea typeface="+mn-ea"/>
                <a:cs typeface="+mn-cs"/>
              </a:rPr>
              <a:t>designHUB</a:t>
            </a: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or on network storage</a:t>
            </a:r>
          </a:p>
          <a:p>
            <a:pPr marL="228594" marR="0" lvl="0" indent="-228594" algn="l" defTabSz="914377" rtl="0" eaLnBrk="0" fontAlgn="base" latinLnBrk="0" hangingPunct="0">
              <a:lnSpc>
                <a:spcPct val="110000"/>
              </a:lnSpc>
              <a:spcBef>
                <a:spcPts val="1000"/>
              </a:spcBef>
              <a:spcAft>
                <a:spcPct val="0"/>
              </a:spcAft>
              <a:buClrTx/>
              <a:buSzPct val="100000"/>
              <a:buFont typeface="Arial" panose="020B0604020202020204" pitchFamily="34" charset="0"/>
              <a:buBlip>
                <a:blip r:embed="rId3"/>
              </a:buBlip>
              <a:tabLst>
                <a:tab pos="342900" algn="l"/>
              </a:tabLst>
              <a:defRPr/>
            </a:pP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Works with any data management software </a:t>
            </a:r>
            <a:r>
              <a:rPr kumimoji="0" lang="mr-IN" sz="2000" b="0" i="0" u="none" strike="noStrike" kern="1200" cap="none" spc="0" normalizeH="0" baseline="0" noProof="0" dirty="0">
                <a:ln>
                  <a:noFill/>
                </a:ln>
                <a:solidFill>
                  <a:sysClr val="windowText" lastClr="000000"/>
                </a:solidFill>
                <a:effectLst/>
                <a:uLnTx/>
                <a:uFillTx/>
                <a:latin typeface="Calibri"/>
                <a:ea typeface="+mn-ea"/>
                <a:cs typeface="Mangal" panose="02040503050203030202" pitchFamily="18" charset="0"/>
              </a:rPr>
              <a:t>–</a:t>
            </a:r>
            <a:r>
              <a:rPr kumimoji="0" lang="en-US" sz="2000" b="0" i="0" u="none" strike="noStrike" kern="1200" cap="none" spc="0" normalizeH="0" baseline="0" noProof="0" dirty="0">
                <a:ln>
                  <a:noFill/>
                </a:ln>
                <a:solidFill>
                  <a:sysClr val="windowText" lastClr="000000"/>
                </a:solidFill>
                <a:effectLst/>
                <a:uLnTx/>
                <a:uFillTx/>
                <a:latin typeface="Calibri"/>
                <a:ea typeface="+mn-ea"/>
                <a:cs typeface="+mn-cs"/>
              </a:rPr>
              <a:t> SOS, Git, Subversion, Perforce</a:t>
            </a:r>
          </a:p>
        </p:txBody>
      </p:sp>
      <p:grpSp>
        <p:nvGrpSpPr>
          <p:cNvPr id="8" name="Group 7">
            <a:extLst>
              <a:ext uri="{FF2B5EF4-FFF2-40B4-BE49-F238E27FC236}">
                <a16:creationId xmlns:a16="http://schemas.microsoft.com/office/drawing/2014/main" id="{6DA81A6A-3388-49D5-A6AF-FCB561475572}"/>
              </a:ext>
            </a:extLst>
          </p:cNvPr>
          <p:cNvGrpSpPr/>
          <p:nvPr/>
        </p:nvGrpSpPr>
        <p:grpSpPr>
          <a:xfrm>
            <a:off x="1147812" y="1202466"/>
            <a:ext cx="2175728" cy="2171968"/>
            <a:chOff x="637798" y="1113957"/>
            <a:chExt cx="3195756" cy="3190234"/>
          </a:xfrm>
        </p:grpSpPr>
        <p:grpSp>
          <p:nvGrpSpPr>
            <p:cNvPr id="3" name="Group 2">
              <a:extLst>
                <a:ext uri="{FF2B5EF4-FFF2-40B4-BE49-F238E27FC236}">
                  <a16:creationId xmlns:a16="http://schemas.microsoft.com/office/drawing/2014/main" id="{BA2BCA26-8B75-4D22-9E88-93FE6FFBD5DB}"/>
                </a:ext>
              </a:extLst>
            </p:cNvPr>
            <p:cNvGrpSpPr/>
            <p:nvPr/>
          </p:nvGrpSpPr>
          <p:grpSpPr>
            <a:xfrm>
              <a:off x="1396366" y="1406235"/>
              <a:ext cx="1684589" cy="2496446"/>
              <a:chOff x="1229663" y="1150811"/>
              <a:chExt cx="2029305" cy="3007293"/>
            </a:xfrm>
          </p:grpSpPr>
          <p:pic>
            <p:nvPicPr>
              <p:cNvPr id="29" name="Picture 28" descr="designhub-noclio.png">
                <a:extLst>
                  <a:ext uri="{FF2B5EF4-FFF2-40B4-BE49-F238E27FC236}">
                    <a16:creationId xmlns:a16="http://schemas.microsoft.com/office/drawing/2014/main" id="{D6056CDD-3683-4EB5-8F7F-DC94072B60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9663" y="1150811"/>
                <a:ext cx="1796751" cy="620565"/>
              </a:xfrm>
              <a:prstGeom prst="rect">
                <a:avLst/>
              </a:prstGeom>
            </p:spPr>
          </p:pic>
          <p:sp>
            <p:nvSpPr>
              <p:cNvPr id="33" name="Rounded Rectangle 22">
                <a:extLst>
                  <a:ext uri="{FF2B5EF4-FFF2-40B4-BE49-F238E27FC236}">
                    <a16:creationId xmlns:a16="http://schemas.microsoft.com/office/drawing/2014/main" id="{8DE5D5A3-D4A9-4BC6-80AA-CEEEE24D1FC6}"/>
                  </a:ext>
                </a:extLst>
              </p:cNvPr>
              <p:cNvSpPr/>
              <p:nvPr/>
            </p:nvSpPr>
            <p:spPr>
              <a:xfrm>
                <a:off x="1391383" y="3282385"/>
                <a:ext cx="805460" cy="875719"/>
              </a:xfrm>
              <a:prstGeom prst="roundRect">
                <a:avLst/>
              </a:prstGeom>
              <a:solidFill>
                <a:srgbClr val="FFFFFF"/>
              </a:solidFill>
              <a:ln w="28575" cap="flat" cmpd="sng" algn="ctr">
                <a:solidFill>
                  <a:srgbClr val="FF66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Calibri"/>
                  <a:ea typeface="+mn-ea"/>
                  <a:cs typeface="+mn-cs"/>
                </a:endParaRPr>
              </a:p>
            </p:txBody>
          </p:sp>
          <p:pic>
            <p:nvPicPr>
              <p:cNvPr id="34" name="Picture 4" descr="mage result for zip file image">
                <a:extLst>
                  <a:ext uri="{FF2B5EF4-FFF2-40B4-BE49-F238E27FC236}">
                    <a16:creationId xmlns:a16="http://schemas.microsoft.com/office/drawing/2014/main" id="{4AA0E093-CAF0-47F6-B58E-C4BF0CCEF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1060" y="3625997"/>
                <a:ext cx="640080" cy="480060"/>
              </a:xfrm>
              <a:prstGeom prst="rect">
                <a:avLst/>
              </a:prstGeom>
              <a:noFill/>
              <a:extLst>
                <a:ext uri="{909E8E84-426E-40dd-AFC4-6F175D3DCCD1}">
                  <a14:hiddenFill xmlns:a14="http://schemas.microsoft.com/office/drawing/2010/main" xmlns="">
                    <a:solidFill>
                      <a:srgbClr val="FFFFFF"/>
                    </a:solidFill>
                  </a14:hiddenFill>
                </a:ext>
              </a:extLst>
            </p:spPr>
          </p:pic>
          <p:pic>
            <p:nvPicPr>
              <p:cNvPr id="35" name="Picture 34" descr="chip-1.png">
                <a:extLst>
                  <a:ext uri="{FF2B5EF4-FFF2-40B4-BE49-F238E27FC236}">
                    <a16:creationId xmlns:a16="http://schemas.microsoft.com/office/drawing/2014/main" id="{0B48D1AE-DFD7-467A-B71D-15D1E0DD2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205" y="1821810"/>
                <a:ext cx="1905184" cy="1399404"/>
              </a:xfrm>
              <a:prstGeom prst="rect">
                <a:avLst/>
              </a:prstGeom>
            </p:spPr>
          </p:pic>
          <p:sp>
            <p:nvSpPr>
              <p:cNvPr id="42" name="Rounded Rectangle 31">
                <a:extLst>
                  <a:ext uri="{FF2B5EF4-FFF2-40B4-BE49-F238E27FC236}">
                    <a16:creationId xmlns:a16="http://schemas.microsoft.com/office/drawing/2014/main" id="{E4914D36-B123-442A-9B11-525A4BAA8200}"/>
                  </a:ext>
                </a:extLst>
              </p:cNvPr>
              <p:cNvSpPr/>
              <p:nvPr/>
            </p:nvSpPr>
            <p:spPr>
              <a:xfrm>
                <a:off x="2316118" y="3280336"/>
                <a:ext cx="805460" cy="875719"/>
              </a:xfrm>
              <a:prstGeom prst="roundRect">
                <a:avLst/>
              </a:prstGeom>
              <a:noFill/>
              <a:ln w="28575" cap="flat" cmpd="sng" algn="ctr">
                <a:solidFill>
                  <a:srgbClr val="FF6600"/>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dirty="0">
                  <a:ln>
                    <a:noFill/>
                  </a:ln>
                  <a:solidFill>
                    <a:prstClr val="black"/>
                  </a:solidFill>
                  <a:effectLst/>
                  <a:uLnTx/>
                  <a:uFillTx/>
                  <a:latin typeface="Calibri"/>
                  <a:ea typeface="+mn-ea"/>
                  <a:cs typeface="+mn-cs"/>
                </a:endParaRPr>
              </a:p>
            </p:txBody>
          </p:sp>
          <p:sp>
            <p:nvSpPr>
              <p:cNvPr id="43" name="Rectangle 42">
                <a:extLst>
                  <a:ext uri="{FF2B5EF4-FFF2-40B4-BE49-F238E27FC236}">
                    <a16:creationId xmlns:a16="http://schemas.microsoft.com/office/drawing/2014/main" id="{715D5801-221B-48B7-9AAD-AF6A863EA1A2}"/>
                  </a:ext>
                </a:extLst>
              </p:cNvPr>
              <p:cNvSpPr/>
              <p:nvPr/>
            </p:nvSpPr>
            <p:spPr>
              <a:xfrm>
                <a:off x="1460364" y="3247072"/>
                <a:ext cx="908194" cy="46288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rPr>
                  <a:t>DATA</a:t>
                </a:r>
                <a:endParaRPr kumimoji="0" lang="en-US" sz="1050" b="0" i="0" u="none" strike="noStrike" kern="0" cap="none" spc="0" normalizeH="0" baseline="0" noProof="0" dirty="0">
                  <a:ln>
                    <a:noFill/>
                  </a:ln>
                  <a:solidFill>
                    <a:prstClr val="black"/>
                  </a:solidFill>
                  <a:effectLst/>
                  <a:uLnTx/>
                  <a:uFillTx/>
                </a:endParaRPr>
              </a:p>
            </p:txBody>
          </p:sp>
          <p:sp>
            <p:nvSpPr>
              <p:cNvPr id="44" name="Rectangle 43">
                <a:extLst>
                  <a:ext uri="{FF2B5EF4-FFF2-40B4-BE49-F238E27FC236}">
                    <a16:creationId xmlns:a16="http://schemas.microsoft.com/office/drawing/2014/main" id="{A6AD043C-7BBD-4F2C-A7F3-3E8A1B6D0267}"/>
                  </a:ext>
                </a:extLst>
              </p:cNvPr>
              <p:cNvSpPr/>
              <p:nvPr/>
            </p:nvSpPr>
            <p:spPr>
              <a:xfrm>
                <a:off x="2350774" y="3262184"/>
                <a:ext cx="908194" cy="46288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rPr>
                  <a:t>DATA</a:t>
                </a:r>
                <a:endParaRPr kumimoji="0" lang="en-US" sz="1050" b="0" i="0" u="none" strike="noStrike" kern="0" cap="none" spc="0" normalizeH="0" baseline="0" noProof="0" dirty="0">
                  <a:ln>
                    <a:noFill/>
                  </a:ln>
                  <a:solidFill>
                    <a:prstClr val="black"/>
                  </a:solidFill>
                  <a:effectLst/>
                  <a:uLnTx/>
                  <a:uFillTx/>
                </a:endParaRPr>
              </a:p>
            </p:txBody>
          </p:sp>
        </p:grpSp>
        <p:sp>
          <p:nvSpPr>
            <p:cNvPr id="46" name="Oval 45">
              <a:extLst>
                <a:ext uri="{FF2B5EF4-FFF2-40B4-BE49-F238E27FC236}">
                  <a16:creationId xmlns:a16="http://schemas.microsoft.com/office/drawing/2014/main" id="{E371783D-2C14-4AB0-8A31-43FF7E53C5AA}"/>
                </a:ext>
              </a:extLst>
            </p:cNvPr>
            <p:cNvSpPr>
              <a:spLocks noChangeAspect="1"/>
            </p:cNvSpPr>
            <p:nvPr/>
          </p:nvSpPr>
          <p:spPr>
            <a:xfrm>
              <a:off x="637798" y="1113957"/>
              <a:ext cx="3195756" cy="3190234"/>
            </a:xfrm>
            <a:prstGeom prst="ellipse">
              <a:avLst/>
            </a:prstGeom>
            <a:noFill/>
            <a:ln w="127000" cap="flat" cmpd="sng" algn="ctr">
              <a:solidFill>
                <a:srgbClr val="00009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white"/>
                </a:solidFill>
                <a:effectLst/>
                <a:uLnTx/>
                <a:uFillTx/>
                <a:latin typeface="Calibri"/>
                <a:ea typeface="+mn-ea"/>
                <a:cs typeface="+mn-cs"/>
              </a:endParaRPr>
            </a:p>
          </p:txBody>
        </p:sp>
      </p:grpSp>
      <p:grpSp>
        <p:nvGrpSpPr>
          <p:cNvPr id="7" name="Group 6">
            <a:extLst>
              <a:ext uri="{FF2B5EF4-FFF2-40B4-BE49-F238E27FC236}">
                <a16:creationId xmlns:a16="http://schemas.microsoft.com/office/drawing/2014/main" id="{60D537DB-4D65-4271-B818-B8C98F465E3E}"/>
              </a:ext>
            </a:extLst>
          </p:cNvPr>
          <p:cNvGrpSpPr/>
          <p:nvPr/>
        </p:nvGrpSpPr>
        <p:grpSpPr>
          <a:xfrm>
            <a:off x="1029921" y="4505831"/>
            <a:ext cx="3031432" cy="1363518"/>
            <a:chOff x="920938" y="4929728"/>
            <a:chExt cx="3835264" cy="1725076"/>
          </a:xfrm>
        </p:grpSpPr>
        <p:pic>
          <p:nvPicPr>
            <p:cNvPr id="36" name="Picture 6" descr="mage result for sos7">
              <a:extLst>
                <a:ext uri="{FF2B5EF4-FFF2-40B4-BE49-F238E27FC236}">
                  <a16:creationId xmlns:a16="http://schemas.microsoft.com/office/drawing/2014/main" id="{D2158921-A0F8-4080-A0ED-DB568EFD1A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3551" y="5211805"/>
              <a:ext cx="1038620" cy="636796"/>
            </a:xfrm>
            <a:prstGeom prst="rect">
              <a:avLst/>
            </a:prstGeom>
            <a:noFill/>
            <a:extLst>
              <a:ext uri="{909E8E84-426E-40dd-AFC4-6F175D3DCCD1}">
                <a14:hiddenFill xmlns:a14="http://schemas.microsoft.com/office/drawing/2010/main" xmlns="">
                  <a:solidFill>
                    <a:srgbClr val="FFFFFF"/>
                  </a:solidFill>
                </a14:hiddenFill>
              </a:ext>
            </a:extLst>
          </p:spPr>
        </p:pic>
        <p:pic>
          <p:nvPicPr>
            <p:cNvPr id="37" name="Picture 10" descr="mage result for svn">
              <a:extLst>
                <a:ext uri="{FF2B5EF4-FFF2-40B4-BE49-F238E27FC236}">
                  <a16:creationId xmlns:a16="http://schemas.microsoft.com/office/drawing/2014/main" id="{65D4F36A-37DF-4E8A-9F28-985FE0D5A0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13666" y="5899052"/>
              <a:ext cx="998002" cy="596736"/>
            </a:xfrm>
            <a:prstGeom prst="rect">
              <a:avLst/>
            </a:prstGeom>
            <a:noFill/>
            <a:extLst>
              <a:ext uri="{909E8E84-426E-40dd-AFC4-6F175D3DCCD1}">
                <a14:hiddenFill xmlns:a14="http://schemas.microsoft.com/office/drawing/2010/main" xmlns="">
                  <a:solidFill>
                    <a:srgbClr val="FFFFFF"/>
                  </a:solidFill>
                </a14:hiddenFill>
              </a:ext>
            </a:extLst>
          </p:spPr>
        </p:pic>
        <p:pic>
          <p:nvPicPr>
            <p:cNvPr id="38" name="Picture 12" descr="mage result for git">
              <a:extLst>
                <a:ext uri="{FF2B5EF4-FFF2-40B4-BE49-F238E27FC236}">
                  <a16:creationId xmlns:a16="http://schemas.microsoft.com/office/drawing/2014/main" id="{00314737-D0E1-4410-812D-D708B26DEC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29163" y="4929728"/>
              <a:ext cx="969988" cy="969988"/>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9" name="Group 38">
              <a:extLst>
                <a:ext uri="{FF2B5EF4-FFF2-40B4-BE49-F238E27FC236}">
                  <a16:creationId xmlns:a16="http://schemas.microsoft.com/office/drawing/2014/main" id="{C382E99A-E69F-411F-B7BC-C57388679450}"/>
                </a:ext>
              </a:extLst>
            </p:cNvPr>
            <p:cNvGrpSpPr/>
            <p:nvPr/>
          </p:nvGrpSpPr>
          <p:grpSpPr>
            <a:xfrm>
              <a:off x="920938" y="5750706"/>
              <a:ext cx="908209" cy="904098"/>
              <a:chOff x="10342471" y="5525114"/>
              <a:chExt cx="908209" cy="904098"/>
            </a:xfrm>
          </p:grpSpPr>
          <p:pic>
            <p:nvPicPr>
              <p:cNvPr id="40" name="Picture 14" descr="mage result for network attached storage icon">
                <a:extLst>
                  <a:ext uri="{FF2B5EF4-FFF2-40B4-BE49-F238E27FC236}">
                    <a16:creationId xmlns:a16="http://schemas.microsoft.com/office/drawing/2014/main" id="{2116D4F7-6140-4021-852C-9BC5AE223C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62406" y="5525114"/>
                <a:ext cx="888274" cy="669166"/>
              </a:xfrm>
              <a:prstGeom prst="rect">
                <a:avLst/>
              </a:prstGeom>
              <a:noFill/>
              <a:extLst>
                <a:ext uri="{909E8E84-426E-40dd-AFC4-6F175D3DCCD1}">
                  <a14:hiddenFill xmlns:a14="http://schemas.microsoft.com/office/drawing/2010/main" xmlns="">
                    <a:solidFill>
                      <a:srgbClr val="FFFFFF"/>
                    </a:solidFill>
                  </a14:hiddenFill>
                </a:ext>
              </a:extLst>
            </p:spPr>
          </p:pic>
          <p:sp>
            <p:nvSpPr>
              <p:cNvPr id="41" name="Rectangle 40">
                <a:extLst>
                  <a:ext uri="{FF2B5EF4-FFF2-40B4-BE49-F238E27FC236}">
                    <a16:creationId xmlns:a16="http://schemas.microsoft.com/office/drawing/2014/main" id="{21D55E52-FA42-472F-929A-5C443445072E}"/>
                  </a:ext>
                </a:extLst>
              </p:cNvPr>
              <p:cNvSpPr/>
              <p:nvPr/>
            </p:nvSpPr>
            <p:spPr>
              <a:xfrm>
                <a:off x="10342471" y="6121435"/>
                <a:ext cx="884601" cy="30777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rPr>
                  <a:t>NAS/SAN</a:t>
                </a:r>
                <a:endParaRPr kumimoji="0" lang="en-US" sz="1400" b="0" i="0" u="none" strike="noStrike" kern="0" cap="none" spc="0" normalizeH="0" baseline="0" noProof="0" dirty="0">
                  <a:ln>
                    <a:noFill/>
                  </a:ln>
                  <a:solidFill>
                    <a:prstClr val="black"/>
                  </a:solidFill>
                  <a:effectLst/>
                  <a:uLnTx/>
                  <a:uFillTx/>
                </a:endParaRPr>
              </a:p>
            </p:txBody>
          </p:sp>
        </p:grpSp>
        <p:pic>
          <p:nvPicPr>
            <p:cNvPr id="47" name="Picture 46" descr="download.png">
              <a:extLst>
                <a:ext uri="{FF2B5EF4-FFF2-40B4-BE49-F238E27FC236}">
                  <a16:creationId xmlns:a16="http://schemas.microsoft.com/office/drawing/2014/main" id="{23F015DA-DC34-4C81-9F0B-A1C857322CA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7402" y="6049784"/>
              <a:ext cx="1828800" cy="210325"/>
            </a:xfrm>
            <a:prstGeom prst="rect">
              <a:avLst/>
            </a:prstGeom>
          </p:spPr>
        </p:pic>
      </p:grpSp>
      <p:pic>
        <p:nvPicPr>
          <p:cNvPr id="49" name="Picture 48">
            <a:extLst>
              <a:ext uri="{FF2B5EF4-FFF2-40B4-BE49-F238E27FC236}">
                <a16:creationId xmlns:a16="http://schemas.microsoft.com/office/drawing/2014/main" id="{F1FFE123-636C-4C59-A714-9E05F591B476}"/>
              </a:ext>
            </a:extLst>
          </p:cNvPr>
          <p:cNvPicPr>
            <a:picLocks noChangeAspect="1"/>
          </p:cNvPicPr>
          <p:nvPr/>
        </p:nvPicPr>
        <p:blipFill>
          <a:blip r:embed="rId12"/>
          <a:stretch>
            <a:fillRect/>
          </a:stretch>
        </p:blipFill>
        <p:spPr>
          <a:xfrm>
            <a:off x="5955824" y="4176369"/>
            <a:ext cx="2291784" cy="1657724"/>
          </a:xfrm>
          <a:prstGeom prst="rect">
            <a:avLst/>
          </a:prstGeom>
        </p:spPr>
      </p:pic>
      <p:pic>
        <p:nvPicPr>
          <p:cNvPr id="50" name="Picture 49" descr="InnovusTrainingBytes.jpg-940x0.jpg">
            <a:extLst>
              <a:ext uri="{FF2B5EF4-FFF2-40B4-BE49-F238E27FC236}">
                <a16:creationId xmlns:a16="http://schemas.microsoft.com/office/drawing/2014/main" id="{A25B2CD4-603C-47C3-B572-97FD015D04EB}"/>
              </a:ext>
            </a:extLst>
          </p:cNvPr>
          <p:cNvPicPr>
            <a:picLocks noChangeAspect="1"/>
          </p:cNvPicPr>
          <p:nvPr/>
        </p:nvPicPr>
        <p:blipFill rotWithShape="1">
          <a:blip r:embed="rId13">
            <a:extLst>
              <a:ext uri="{28A0092B-C50C-407E-A947-70E740481C1C}">
                <a14:useLocalDpi xmlns:a14="http://schemas.microsoft.com/office/drawing/2010/main" val="0"/>
              </a:ext>
            </a:extLst>
          </a:blip>
          <a:srcRect t="9079"/>
          <a:stretch/>
        </p:blipFill>
        <p:spPr>
          <a:xfrm>
            <a:off x="8358448" y="4145739"/>
            <a:ext cx="2877396" cy="1643529"/>
          </a:xfrm>
          <a:prstGeom prst="rect">
            <a:avLst/>
          </a:prstGeom>
        </p:spPr>
      </p:pic>
      <p:sp>
        <p:nvSpPr>
          <p:cNvPr id="51" name="Title 1">
            <a:extLst>
              <a:ext uri="{FF2B5EF4-FFF2-40B4-BE49-F238E27FC236}">
                <a16:creationId xmlns:a16="http://schemas.microsoft.com/office/drawing/2014/main" id="{893F75CE-496F-4519-83E4-00ECDC1513CF}"/>
              </a:ext>
            </a:extLst>
          </p:cNvPr>
          <p:cNvSpPr txBox="1">
            <a:spLocks/>
          </p:cNvSpPr>
          <p:nvPr/>
        </p:nvSpPr>
        <p:spPr>
          <a:xfrm>
            <a:off x="5815741" y="2856344"/>
            <a:ext cx="5849850" cy="683920"/>
          </a:xfrm>
          <a:prstGeom prst="rect">
            <a:avLst/>
          </a:prstGeom>
          <a:solidFill>
            <a:srgbClr val="CC6600"/>
          </a:solidFill>
          <a:ln w="25400" cap="flat" cmpd="sng" algn="ctr">
            <a:noFill/>
            <a:prstDash val="solid"/>
          </a:ln>
          <a:effectLst/>
        </p:spPr>
        <p:txBody>
          <a:bodyPr vert="horz" lIns="91440" tIns="45720" rIns="91440" bIns="45720" rtlCol="0" anchor="ctr">
            <a:normAutofit/>
          </a:bodyPr>
          <a:lstStyle>
            <a:lvl1pPr algn="l" defTabSz="457200" rtl="0" eaLnBrk="1" latinLnBrk="0" hangingPunct="1">
              <a:spcBef>
                <a:spcPct val="0"/>
              </a:spcBef>
              <a:buNone/>
              <a:defRPr sz="2800" b="0" i="0" kern="1200">
                <a:solidFill>
                  <a:srgbClr val="000090"/>
                </a:solidFill>
                <a:latin typeface="Helvetica Neue Medium"/>
                <a:ea typeface="+mj-ea"/>
                <a:cs typeface="Helvetica Neue Medium"/>
              </a:defRPr>
            </a:lvl1pPr>
          </a:lstStyle>
          <a:p>
            <a:pPr algn="ctr">
              <a:defRPr/>
            </a:pPr>
            <a:r>
              <a:rPr lang="en-US" sz="1870" b="1" cap="small" dirty="0">
                <a:solidFill>
                  <a:srgbClr val="FFFFFF"/>
                </a:solidFill>
                <a:latin typeface="Calibri"/>
              </a:rPr>
              <a:t>Single portal to Access all IPs &amp; designs throughout the enterprise irrespective of where the data is stored</a:t>
            </a:r>
          </a:p>
        </p:txBody>
      </p:sp>
      <p:sp>
        <p:nvSpPr>
          <p:cNvPr id="6" name="Rectangle 5">
            <a:extLst>
              <a:ext uri="{FF2B5EF4-FFF2-40B4-BE49-F238E27FC236}">
                <a16:creationId xmlns:a16="http://schemas.microsoft.com/office/drawing/2014/main" id="{7D3B3135-514B-4951-B4A5-26FB9D35564F}"/>
              </a:ext>
            </a:extLst>
          </p:cNvPr>
          <p:cNvSpPr/>
          <p:nvPr/>
        </p:nvSpPr>
        <p:spPr>
          <a:xfrm>
            <a:off x="5688970" y="3900980"/>
            <a:ext cx="5849850" cy="2148804"/>
          </a:xfrm>
          <a:prstGeom prst="rect">
            <a:avLst/>
          </a:prstGeom>
          <a:noFill/>
          <a:ln>
            <a:solidFill>
              <a:srgbClr val="E862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wn Arrow 34">
            <a:extLst>
              <a:ext uri="{FF2B5EF4-FFF2-40B4-BE49-F238E27FC236}">
                <a16:creationId xmlns:a16="http://schemas.microsoft.com/office/drawing/2014/main" id="{779DBFC4-834F-48E0-8AB6-6880F5B6B30F}"/>
              </a:ext>
            </a:extLst>
          </p:cNvPr>
          <p:cNvSpPr/>
          <p:nvPr/>
        </p:nvSpPr>
        <p:spPr>
          <a:xfrm rot="5400000">
            <a:off x="4826522" y="4690980"/>
            <a:ext cx="292968" cy="1097286"/>
          </a:xfrm>
          <a:prstGeom prst="downArrow">
            <a:avLst/>
          </a:prstGeom>
          <a:gradFill rotWithShape="1">
            <a:gsLst>
              <a:gs pos="0">
                <a:srgbClr val="9BBB59">
                  <a:satMod val="103000"/>
                  <a:lumMod val="102000"/>
                  <a:tint val="94000"/>
                </a:srgbClr>
              </a:gs>
              <a:gs pos="50000">
                <a:srgbClr val="9BBB59">
                  <a:satMod val="110000"/>
                  <a:lumMod val="100000"/>
                  <a:shade val="100000"/>
                </a:srgbClr>
              </a:gs>
              <a:gs pos="100000">
                <a:srgbClr val="9BBB59">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3" name="Rectangle 52">
            <a:extLst>
              <a:ext uri="{FF2B5EF4-FFF2-40B4-BE49-F238E27FC236}">
                <a16:creationId xmlns:a16="http://schemas.microsoft.com/office/drawing/2014/main" id="{A67393B6-EAF7-4BE6-93D7-7B55577BCE2C}"/>
              </a:ext>
            </a:extLst>
          </p:cNvPr>
          <p:cNvSpPr/>
          <p:nvPr/>
        </p:nvSpPr>
        <p:spPr>
          <a:xfrm>
            <a:off x="810699" y="4476801"/>
            <a:ext cx="3456501" cy="1592797"/>
          </a:xfrm>
          <a:prstGeom prst="rect">
            <a:avLst/>
          </a:prstGeom>
          <a:noFill/>
          <a:ln>
            <a:solidFill>
              <a:srgbClr val="E862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own Arrow 34">
            <a:extLst>
              <a:ext uri="{FF2B5EF4-FFF2-40B4-BE49-F238E27FC236}">
                <a16:creationId xmlns:a16="http://schemas.microsoft.com/office/drawing/2014/main" id="{3E10A1EB-1C79-41AE-ABA6-9FC28CE824FB}"/>
              </a:ext>
            </a:extLst>
          </p:cNvPr>
          <p:cNvSpPr/>
          <p:nvPr/>
        </p:nvSpPr>
        <p:spPr>
          <a:xfrm>
            <a:off x="2373419" y="2882045"/>
            <a:ext cx="242432" cy="1554880"/>
          </a:xfrm>
          <a:prstGeom prst="downArrow">
            <a:avLst/>
          </a:prstGeom>
          <a:gradFill rotWithShape="1">
            <a:gsLst>
              <a:gs pos="0">
                <a:srgbClr val="9BBB59">
                  <a:satMod val="103000"/>
                  <a:lumMod val="102000"/>
                  <a:tint val="94000"/>
                </a:srgbClr>
              </a:gs>
              <a:gs pos="50000">
                <a:srgbClr val="9BBB59">
                  <a:satMod val="110000"/>
                  <a:lumMod val="100000"/>
                  <a:shade val="100000"/>
                </a:srgbClr>
              </a:gs>
              <a:gs pos="100000">
                <a:srgbClr val="9BBB59">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9038289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right)">
                                      <p:cBhvr>
                                        <p:cTn id="13" dur="500"/>
                                        <p:tgtEl>
                                          <p:spTgt spid="45"/>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wipe(left)">
                                      <p:cBhvr>
                                        <p:cTn id="17" dur="500"/>
                                        <p:tgtEl>
                                          <p:spTgt spid="32">
                                            <p:txEl>
                                              <p:pRg st="0" end="0"/>
                                            </p:txEl>
                                          </p:spTgt>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wipe(left)">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1"/>
                                        </p:tgtEl>
                                        <p:attrNameLst>
                                          <p:attrName>style.visibility</p:attrName>
                                        </p:attrNameLst>
                                      </p:cBhvr>
                                      <p:to>
                                        <p:strVal val="visible"/>
                                      </p:to>
                                    </p:set>
                                  </p:childTnLst>
                                </p:cTn>
                              </p:par>
                              <p:par>
                                <p:cTn id="26" presetID="22" presetClass="entr" presetSubtype="2"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P spid="51" grpId="0" animBg="1"/>
      <p:bldP spid="52" grpId="0" animBg="1"/>
      <p:bldP spid="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1539-38C9-420A-BC4A-7C2CACCDBB2E}"/>
              </a:ext>
            </a:extLst>
          </p:cNvPr>
          <p:cNvSpPr>
            <a:spLocks noGrp="1"/>
          </p:cNvSpPr>
          <p:nvPr>
            <p:ph type="title"/>
          </p:nvPr>
        </p:nvSpPr>
        <p:spPr>
          <a:xfrm>
            <a:off x="387388" y="236965"/>
            <a:ext cx="8417549" cy="590931"/>
          </a:xfrm>
        </p:spPr>
        <p:txBody>
          <a:bodyPr/>
          <a:lstStyle/>
          <a:p>
            <a:r>
              <a:rPr lang="en-GB" dirty="0"/>
              <a:t>Enterprise crowdsourcing platform</a:t>
            </a:r>
          </a:p>
        </p:txBody>
      </p:sp>
      <p:sp>
        <p:nvSpPr>
          <p:cNvPr id="4" name="Footer Placeholder 3">
            <a:extLst>
              <a:ext uri="{FF2B5EF4-FFF2-40B4-BE49-F238E27FC236}">
                <a16:creationId xmlns:a16="http://schemas.microsoft.com/office/drawing/2014/main" id="{9AABDEF1-BB35-496E-808A-9E99714E0F67}"/>
              </a:ext>
            </a:extLst>
          </p:cNvPr>
          <p:cNvSpPr>
            <a:spLocks noGrp="1"/>
          </p:cNvSpPr>
          <p:nvPr>
            <p:ph type="ftr" sz="quarter" idx="11"/>
          </p:nvPr>
        </p:nvSpPr>
        <p:spPr/>
        <p:txBody>
          <a:bodyPr/>
          <a:lstStyle/>
          <a:p>
            <a:r>
              <a:rPr lang="en-GB" dirty="0"/>
              <a:t>© 2018 </a:t>
            </a:r>
            <a:r>
              <a:rPr lang="en-GB" dirty="0" err="1"/>
              <a:t>ClioSoft</a:t>
            </a:r>
            <a:r>
              <a:rPr lang="en-GB" dirty="0"/>
              <a:t> Inc.</a:t>
            </a:r>
          </a:p>
        </p:txBody>
      </p:sp>
      <p:sp>
        <p:nvSpPr>
          <p:cNvPr id="5" name="Slide Number Placeholder 4">
            <a:extLst>
              <a:ext uri="{FF2B5EF4-FFF2-40B4-BE49-F238E27FC236}">
                <a16:creationId xmlns:a16="http://schemas.microsoft.com/office/drawing/2014/main" id="{91C85552-FCA6-44A8-B955-BF61F981D84B}"/>
              </a:ext>
            </a:extLst>
          </p:cNvPr>
          <p:cNvSpPr>
            <a:spLocks noGrp="1"/>
          </p:cNvSpPr>
          <p:nvPr>
            <p:ph type="sldNum" sz="quarter" idx="12"/>
          </p:nvPr>
        </p:nvSpPr>
        <p:spPr/>
        <p:txBody>
          <a:bodyPr/>
          <a:lstStyle/>
          <a:p>
            <a:fld id="{6A06CF83-A3FC-4A83-8261-0B5B9EE574CC}" type="slidenum">
              <a:rPr lang="en-GB" smtClean="0"/>
              <a:t>17</a:t>
            </a:fld>
            <a:endParaRPr lang="en-GB"/>
          </a:p>
        </p:txBody>
      </p:sp>
      <p:pic>
        <p:nvPicPr>
          <p:cNvPr id="7" name="Picture 6" descr="figure.png">
            <a:extLst>
              <a:ext uri="{FF2B5EF4-FFF2-40B4-BE49-F238E27FC236}">
                <a16:creationId xmlns:a16="http://schemas.microsoft.com/office/drawing/2014/main" id="{E2795C3E-1027-493B-836E-6CB5627DEE40}"/>
              </a:ext>
            </a:extLst>
          </p:cNvPr>
          <p:cNvPicPr>
            <a:picLocks noChangeAspect="1"/>
          </p:cNvPicPr>
          <p:nvPr/>
        </p:nvPicPr>
        <p:blipFill rotWithShape="1">
          <a:blip r:embed="rId2">
            <a:extLst>
              <a:ext uri="{28A0092B-C50C-407E-A947-70E740481C1C}">
                <a14:useLocalDpi xmlns:a14="http://schemas.microsoft.com/office/drawing/2010/main" val="0"/>
              </a:ext>
            </a:extLst>
          </a:blip>
          <a:srcRect l="2969" t="9669" r="3349" b="8974"/>
          <a:stretch/>
        </p:blipFill>
        <p:spPr>
          <a:xfrm>
            <a:off x="1056846" y="1194308"/>
            <a:ext cx="10078308" cy="5162058"/>
          </a:xfrm>
          <a:prstGeom prst="rect">
            <a:avLst/>
          </a:prstGeom>
          <a:ln>
            <a:noFill/>
          </a:ln>
        </p:spPr>
      </p:pic>
    </p:spTree>
    <p:extLst>
      <p:ext uri="{BB962C8B-B14F-4D97-AF65-F5344CB8AC3E}">
        <p14:creationId xmlns:p14="http://schemas.microsoft.com/office/powerpoint/2010/main" val="6444939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8"/>
          <p:cNvSpPr>
            <a:spLocks noGrp="1"/>
          </p:cNvSpPr>
          <p:nvPr>
            <p:ph type="ftr" sz="quarter" idx="11"/>
          </p:nvPr>
        </p:nvSpPr>
        <p:spPr/>
        <p:txBody>
          <a:bodyPr/>
          <a:lstStyle/>
          <a:p>
            <a:r>
              <a:rPr lang="en-GB" dirty="0">
                <a:solidFill>
                  <a:prstClr val="black">
                    <a:tint val="75000"/>
                  </a:prstClr>
                </a:solidFill>
              </a:rPr>
              <a:t>© 2018 </a:t>
            </a:r>
            <a:r>
              <a:rPr lang="en-GB" dirty="0" err="1">
                <a:solidFill>
                  <a:prstClr val="black">
                    <a:tint val="75000"/>
                  </a:prstClr>
                </a:solidFill>
              </a:rPr>
              <a:t>ClioSoft</a:t>
            </a:r>
            <a:r>
              <a:rPr lang="en-GB" dirty="0">
                <a:solidFill>
                  <a:prstClr val="black">
                    <a:tint val="75000"/>
                  </a:prstClr>
                </a:solidFill>
              </a:rPr>
              <a:t> Inc.</a:t>
            </a:r>
          </a:p>
        </p:txBody>
      </p:sp>
      <p:pic>
        <p:nvPicPr>
          <p:cNvPr id="13" name="Picture 12"/>
          <p:cNvPicPr>
            <a:picLocks noChangeAspect="1"/>
          </p:cNvPicPr>
          <p:nvPr/>
        </p:nvPicPr>
        <p:blipFill>
          <a:blip r:embed="rId3"/>
          <a:stretch>
            <a:fillRect/>
          </a:stretch>
        </p:blipFill>
        <p:spPr>
          <a:xfrm>
            <a:off x="750187" y="1193131"/>
            <a:ext cx="4814574" cy="4930588"/>
          </a:xfrm>
          <a:prstGeom prst="rect">
            <a:avLst/>
          </a:prstGeom>
        </p:spPr>
      </p:pic>
      <p:sp>
        <p:nvSpPr>
          <p:cNvPr id="14" name="Rectangle 1"/>
          <p:cNvSpPr>
            <a:spLocks noChangeArrowheads="1"/>
          </p:cNvSpPr>
          <p:nvPr/>
        </p:nvSpPr>
        <p:spPr bwMode="auto">
          <a:xfrm>
            <a:off x="387388" y="181563"/>
            <a:ext cx="9824872" cy="5847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defRPr>
            </a:lvl1pPr>
            <a:lvl2pPr marL="742950" indent="-285750">
              <a:defRPr sz="1300">
                <a:solidFill>
                  <a:schemeClr val="tx1"/>
                </a:solidFill>
                <a:latin typeface="Calibri" panose="020F0502020204030204" pitchFamily="34" charset="0"/>
              </a:defRPr>
            </a:lvl2pPr>
            <a:lvl3pPr marL="1143000" indent="-228600">
              <a:defRPr sz="1300">
                <a:solidFill>
                  <a:schemeClr val="tx1"/>
                </a:solidFill>
                <a:latin typeface="Calibri" panose="020F0502020204030204" pitchFamily="34" charset="0"/>
              </a:defRPr>
            </a:lvl3pPr>
            <a:lvl4pPr marL="1600200" indent="-228600">
              <a:defRPr sz="1300">
                <a:solidFill>
                  <a:schemeClr val="tx1"/>
                </a:solidFill>
                <a:latin typeface="Calibri" panose="020F0502020204030204" pitchFamily="34" charset="0"/>
              </a:defRPr>
            </a:lvl4pPr>
            <a:lvl5pPr marL="2057400" indent="-228600">
              <a:defRPr sz="1300">
                <a:solidFill>
                  <a:schemeClr val="tx1"/>
                </a:solidFill>
                <a:latin typeface="Calibri" panose="020F0502020204030204" pitchFamily="34" charset="0"/>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defRPr>
            </a:lvl9pPr>
          </a:lstStyle>
          <a:p>
            <a:pPr defTabSz="914377" fontAlgn="base">
              <a:spcBef>
                <a:spcPct val="0"/>
              </a:spcBef>
              <a:spcAft>
                <a:spcPct val="0"/>
              </a:spcAft>
            </a:pPr>
            <a:r>
              <a:rPr lang="en-GB" altLang="en-US" sz="3200" b="1" dirty="0">
                <a:solidFill>
                  <a:srgbClr val="E8621A"/>
                </a:solidFill>
                <a:latin typeface="+mn-lt"/>
              </a:rPr>
              <a:t>Create a culture of sharing</a:t>
            </a:r>
          </a:p>
        </p:txBody>
      </p:sp>
      <p:cxnSp>
        <p:nvCxnSpPr>
          <p:cNvPr id="15" name="Straight Connector 14"/>
          <p:cNvCxnSpPr/>
          <p:nvPr/>
        </p:nvCxnSpPr>
        <p:spPr>
          <a:xfrm>
            <a:off x="387401" y="782973"/>
            <a:ext cx="8339322" cy="0"/>
          </a:xfrm>
          <a:prstGeom prst="line">
            <a:avLst/>
          </a:prstGeom>
          <a:ln>
            <a:solidFill>
              <a:srgbClr val="211061"/>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0F61D963-2165-4515-A7A3-A5AF6308B3A9}" type="slidenum">
              <a:rPr lang="en-GB" smtClean="0">
                <a:solidFill>
                  <a:prstClr val="black">
                    <a:tint val="75000"/>
                  </a:prstClr>
                </a:solidFill>
              </a:rPr>
              <a:pPr/>
              <a:t>18</a:t>
            </a:fld>
            <a:endParaRPr lang="en-GB" dirty="0">
              <a:solidFill>
                <a:prstClr val="black">
                  <a:tint val="75000"/>
                </a:prstClr>
              </a:solidFill>
            </a:endParaRPr>
          </a:p>
        </p:txBody>
      </p:sp>
      <p:sp>
        <p:nvSpPr>
          <p:cNvPr id="10" name="Content Placeholder 2"/>
          <p:cNvSpPr>
            <a:spLocks noGrp="1"/>
          </p:cNvSpPr>
          <p:nvPr>
            <p:ph idx="1"/>
          </p:nvPr>
        </p:nvSpPr>
        <p:spPr>
          <a:xfrm>
            <a:off x="6003508" y="2141240"/>
            <a:ext cx="5678142" cy="3022924"/>
          </a:xfrm>
        </p:spPr>
        <p:txBody>
          <a:bodyPr anchor="ctr">
            <a:normAutofit/>
          </a:bodyPr>
          <a:lstStyle/>
          <a:p>
            <a:pPr marL="0" indent="0">
              <a:lnSpc>
                <a:spcPct val="110000"/>
              </a:lnSpc>
              <a:buSzPct val="100000"/>
              <a:buNone/>
              <a:tabLst>
                <a:tab pos="342900" algn="l"/>
              </a:tabLst>
            </a:pPr>
            <a:r>
              <a:rPr lang="en-US" sz="3200"/>
              <a:t>Unleash the intelligence in your enterprise</a:t>
            </a:r>
            <a:endParaRPr lang="en-US" sz="3200" dirty="0"/>
          </a:p>
        </p:txBody>
      </p:sp>
    </p:spTree>
    <p:extLst>
      <p:ext uri="{BB962C8B-B14F-4D97-AF65-F5344CB8AC3E}">
        <p14:creationId xmlns:p14="http://schemas.microsoft.com/office/powerpoint/2010/main" val="23337195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GB" dirty="0"/>
              <a:t>© 2018 </a:t>
            </a:r>
            <a:r>
              <a:rPr lang="en-GB" dirty="0" err="1"/>
              <a:t>ClioSoft</a:t>
            </a:r>
            <a:r>
              <a:rPr lang="en-GB" dirty="0"/>
              <a:t> Inc.</a:t>
            </a:r>
          </a:p>
        </p:txBody>
      </p:sp>
      <p:sp>
        <p:nvSpPr>
          <p:cNvPr id="3" name="Slide Number Placeholder 2"/>
          <p:cNvSpPr>
            <a:spLocks noGrp="1"/>
          </p:cNvSpPr>
          <p:nvPr>
            <p:ph type="sldNum" sz="quarter" idx="12"/>
          </p:nvPr>
        </p:nvSpPr>
        <p:spPr/>
        <p:txBody>
          <a:bodyPr/>
          <a:lstStyle/>
          <a:p>
            <a:fld id="{6A06CF83-A3FC-4A83-8261-0B5B9EE574CC}" type="slidenum">
              <a:rPr lang="en-GB" smtClean="0"/>
              <a:t>19</a:t>
            </a:fld>
            <a:endParaRPr lang="en-GB"/>
          </a:p>
        </p:txBody>
      </p:sp>
    </p:spTree>
    <p:extLst>
      <p:ext uri="{BB962C8B-B14F-4D97-AF65-F5344CB8AC3E}">
        <p14:creationId xmlns:p14="http://schemas.microsoft.com/office/powerpoint/2010/main" val="98762494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13881"/>
            <a:ext cx="10972800" cy="646331"/>
          </a:xfrm>
        </p:spPr>
        <p:txBody>
          <a:bodyPr/>
          <a:lstStyle/>
          <a:p>
            <a:r>
              <a:rPr lang="en-GB" altLang="en-US" kern="0" dirty="0"/>
              <a:t>About us</a:t>
            </a:r>
            <a:endParaRPr lang="en-GB" dirty="0"/>
          </a:p>
        </p:txBody>
      </p:sp>
      <p:sp>
        <p:nvSpPr>
          <p:cNvPr id="10" name="Footer Placeholder 3">
            <a:extLst>
              <a:ext uri="{FF2B5EF4-FFF2-40B4-BE49-F238E27FC236}">
                <a16:creationId xmlns:a16="http://schemas.microsoft.com/office/drawing/2014/main" id="{6D760827-64FC-4874-9C45-3F1D951A6104}"/>
              </a:ext>
            </a:extLst>
          </p:cNvPr>
          <p:cNvSpPr txBox="1">
            <a:spLocks/>
          </p:cNvSpPr>
          <p:nvPr/>
        </p:nvSpPr>
        <p:spPr>
          <a:xfrm>
            <a:off x="4038600" y="635636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tint val="75000"/>
                  </a:prstClr>
                </a:solidFill>
                <a:effectLst/>
                <a:uLnTx/>
                <a:uFillTx/>
                <a:latin typeface="Calibri"/>
                <a:ea typeface="+mn-ea"/>
                <a:cs typeface="+mn-cs"/>
              </a:rPr>
              <a:t>© 2018 </a:t>
            </a:r>
            <a:r>
              <a:rPr kumimoji="0" lang="en-GB" sz="1200" b="0" i="0" u="none" strike="noStrike" kern="1200" cap="none" spc="0" normalizeH="0" baseline="0" noProof="0" dirty="0" err="1">
                <a:ln>
                  <a:noFill/>
                </a:ln>
                <a:solidFill>
                  <a:prstClr val="black">
                    <a:tint val="75000"/>
                  </a:prstClr>
                </a:solidFill>
                <a:effectLst/>
                <a:uLnTx/>
                <a:uFillTx/>
                <a:latin typeface="Calibri"/>
                <a:ea typeface="+mn-ea"/>
                <a:cs typeface="+mn-cs"/>
              </a:rPr>
              <a:t>ClioSoft</a:t>
            </a:r>
            <a:r>
              <a:rPr kumimoji="0" lang="en-GB" sz="1200" b="0" i="0" u="none" strike="noStrike" kern="1200" cap="none" spc="0" normalizeH="0" baseline="0" noProof="0" dirty="0">
                <a:ln>
                  <a:noFill/>
                </a:ln>
                <a:solidFill>
                  <a:prstClr val="black">
                    <a:tint val="75000"/>
                  </a:prstClr>
                </a:solidFill>
                <a:effectLst/>
                <a:uLnTx/>
                <a:uFillTx/>
                <a:latin typeface="Calibri"/>
                <a:ea typeface="+mn-ea"/>
                <a:cs typeface="+mn-cs"/>
              </a:rPr>
              <a:t> Inc.</a:t>
            </a:r>
          </a:p>
        </p:txBody>
      </p:sp>
      <p:sp>
        <p:nvSpPr>
          <p:cNvPr id="11" name="Slide Number Placeholder 4">
            <a:extLst>
              <a:ext uri="{FF2B5EF4-FFF2-40B4-BE49-F238E27FC236}">
                <a16:creationId xmlns:a16="http://schemas.microsoft.com/office/drawing/2014/main" id="{FC2F4F66-90AB-4878-9744-43DCF69FD3DC}"/>
              </a:ext>
            </a:extLst>
          </p:cNvPr>
          <p:cNvSpPr txBox="1">
            <a:spLocks/>
          </p:cNvSpPr>
          <p:nvPr/>
        </p:nvSpPr>
        <p:spPr>
          <a:xfrm>
            <a:off x="8610600" y="63563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06CF83-A3FC-4A83-8261-0B5B9EE574CC}" type="slidenum">
              <a:rPr kumimoji="0" lang="en-GB"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cxnSp>
        <p:nvCxnSpPr>
          <p:cNvPr id="16" name="Straight Connector 15">
            <a:extLst>
              <a:ext uri="{FF2B5EF4-FFF2-40B4-BE49-F238E27FC236}">
                <a16:creationId xmlns:a16="http://schemas.microsoft.com/office/drawing/2014/main" id="{E2AFA0EA-0FFD-45BB-8BFF-BD16AD3DC02B}"/>
              </a:ext>
            </a:extLst>
          </p:cNvPr>
          <p:cNvCxnSpPr>
            <a:cxnSpLocks/>
          </p:cNvCxnSpPr>
          <p:nvPr/>
        </p:nvCxnSpPr>
        <p:spPr>
          <a:xfrm>
            <a:off x="6403012" y="1281646"/>
            <a:ext cx="425300" cy="0"/>
          </a:xfrm>
          <a:prstGeom prst="line">
            <a:avLst/>
          </a:prstGeom>
          <a:ln w="19050">
            <a:solidFill>
              <a:schemeClr val="bg1">
                <a:lumMod val="8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A80D84A8-36D8-4D96-B596-3E3FAD56E17E}"/>
              </a:ext>
            </a:extLst>
          </p:cNvPr>
          <p:cNvGrpSpPr/>
          <p:nvPr/>
        </p:nvGrpSpPr>
        <p:grpSpPr>
          <a:xfrm>
            <a:off x="6974507" y="1078053"/>
            <a:ext cx="857233" cy="882797"/>
            <a:chOff x="367305" y="1232324"/>
            <a:chExt cx="817124" cy="841492"/>
          </a:xfrm>
        </p:grpSpPr>
        <p:sp>
          <p:nvSpPr>
            <p:cNvPr id="18" name="Oval 17">
              <a:extLst>
                <a:ext uri="{FF2B5EF4-FFF2-40B4-BE49-F238E27FC236}">
                  <a16:creationId xmlns:a16="http://schemas.microsoft.com/office/drawing/2014/main" id="{ABE8044C-324A-442F-B263-E71253A8E109}"/>
                </a:ext>
              </a:extLst>
            </p:cNvPr>
            <p:cNvSpPr/>
            <p:nvPr/>
          </p:nvSpPr>
          <p:spPr>
            <a:xfrm>
              <a:off x="367305" y="1232324"/>
              <a:ext cx="817124" cy="841492"/>
            </a:xfrm>
            <a:prstGeom prst="ellipse">
              <a:avLst/>
            </a:prstGeom>
            <a:solidFill>
              <a:srgbClr val="009193">
                <a:alpha val="83922"/>
              </a:srgb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EA27EF1E-DEAE-4698-A838-410A16E9EDD7}"/>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534090" y="1418636"/>
              <a:ext cx="468870" cy="468866"/>
            </a:xfrm>
            <a:prstGeom prst="rect">
              <a:avLst/>
            </a:prstGeom>
          </p:spPr>
        </p:pic>
      </p:grpSp>
      <p:sp>
        <p:nvSpPr>
          <p:cNvPr id="25" name="TextBox 24">
            <a:extLst>
              <a:ext uri="{FF2B5EF4-FFF2-40B4-BE49-F238E27FC236}">
                <a16:creationId xmlns:a16="http://schemas.microsoft.com/office/drawing/2014/main" id="{D45B6600-0A1A-4934-9B14-FE0B78AD6AA9}"/>
              </a:ext>
            </a:extLst>
          </p:cNvPr>
          <p:cNvSpPr txBox="1"/>
          <p:nvPr/>
        </p:nvSpPr>
        <p:spPr>
          <a:xfrm>
            <a:off x="8137333" y="1015766"/>
            <a:ext cx="3388164" cy="1323437"/>
          </a:xfrm>
          <a:prstGeom prst="rect">
            <a:avLst/>
          </a:prstGeom>
          <a:noFill/>
        </p:spPr>
        <p:txBody>
          <a:bodyPr wrap="square" lIns="91439" tIns="45719" rIns="91439" bIns="45719" rtlCol="0">
            <a:spAutoFit/>
          </a:bodyPr>
          <a:lstStyle/>
          <a:p>
            <a:pPr lvl="0" defTabSz="914377">
              <a:defRPr/>
            </a:pPr>
            <a:r>
              <a:rPr lang="en-GB" altLang="zh-CN" sz="2000" b="1" dirty="0">
                <a:solidFill>
                  <a:prstClr val="black">
                    <a:lumMod val="85000"/>
                    <a:lumOff val="15000"/>
                  </a:prstClr>
                </a:solidFill>
                <a:latin typeface="Calibri" panose="020F0502020204030204" pitchFamily="34" charset="0"/>
              </a:rPr>
              <a:t>Pioneer &amp; market leaders in SoC design &amp; IP management solutions for the semiconductor industry</a:t>
            </a:r>
          </a:p>
        </p:txBody>
      </p:sp>
      <p:grpSp>
        <p:nvGrpSpPr>
          <p:cNvPr id="26" name="Group 25">
            <a:extLst>
              <a:ext uri="{FF2B5EF4-FFF2-40B4-BE49-F238E27FC236}">
                <a16:creationId xmlns:a16="http://schemas.microsoft.com/office/drawing/2014/main" id="{3E53E54D-FB6F-459C-A98D-D287F9B57631}"/>
              </a:ext>
            </a:extLst>
          </p:cNvPr>
          <p:cNvGrpSpPr/>
          <p:nvPr/>
        </p:nvGrpSpPr>
        <p:grpSpPr>
          <a:xfrm>
            <a:off x="4247953" y="2282946"/>
            <a:ext cx="851604" cy="877001"/>
            <a:chOff x="359963" y="2994889"/>
            <a:chExt cx="817124" cy="841492"/>
          </a:xfrm>
        </p:grpSpPr>
        <p:sp>
          <p:nvSpPr>
            <p:cNvPr id="27" name="Oval 26">
              <a:extLst>
                <a:ext uri="{FF2B5EF4-FFF2-40B4-BE49-F238E27FC236}">
                  <a16:creationId xmlns:a16="http://schemas.microsoft.com/office/drawing/2014/main" id="{93234EF8-E664-4D54-BA7C-D71819242D5E}"/>
                </a:ext>
              </a:extLst>
            </p:cNvPr>
            <p:cNvSpPr/>
            <p:nvPr/>
          </p:nvSpPr>
          <p:spPr>
            <a:xfrm>
              <a:off x="359963" y="2994889"/>
              <a:ext cx="817124" cy="841492"/>
            </a:xfrm>
            <a:prstGeom prst="ellipse">
              <a:avLst/>
            </a:prstGeom>
            <a:solidFill>
              <a:srgbClr val="E5020E"/>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BBC642DF-0383-40D1-AF9C-73637B06EF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485" y="3172128"/>
              <a:ext cx="468196" cy="458833"/>
            </a:xfrm>
            <a:prstGeom prst="rect">
              <a:avLst/>
            </a:prstGeom>
          </p:spPr>
        </p:pic>
      </p:grpSp>
      <p:sp>
        <p:nvSpPr>
          <p:cNvPr id="33" name="TextBox 32">
            <a:extLst>
              <a:ext uri="{FF2B5EF4-FFF2-40B4-BE49-F238E27FC236}">
                <a16:creationId xmlns:a16="http://schemas.microsoft.com/office/drawing/2014/main" id="{57BE8121-29A2-4FCA-AED3-7FB336ADF9DA}"/>
              </a:ext>
            </a:extLst>
          </p:cNvPr>
          <p:cNvSpPr txBox="1"/>
          <p:nvPr/>
        </p:nvSpPr>
        <p:spPr>
          <a:xfrm>
            <a:off x="562841" y="2306179"/>
            <a:ext cx="3453108" cy="707884"/>
          </a:xfrm>
          <a:prstGeom prst="rect">
            <a:avLst/>
          </a:prstGeom>
          <a:noFill/>
        </p:spPr>
        <p:txBody>
          <a:bodyPr wrap="square" lIns="91439" tIns="45719" rIns="91439" bIns="45719" rtlCol="0">
            <a:spAutoFit/>
          </a:bodyPr>
          <a:lstStyle/>
          <a:p>
            <a:pPr lvl="0" algn="r" defTabSz="914377">
              <a:defRPr/>
            </a:pPr>
            <a:r>
              <a:rPr lang="en-GB" altLang="zh-CN" sz="2000" b="1" dirty="0">
                <a:solidFill>
                  <a:prstClr val="black">
                    <a:lumMod val="85000"/>
                    <a:lumOff val="15000"/>
                  </a:prstClr>
                </a:solidFill>
                <a:latin typeface="Calibri" panose="020F0502020204030204" pitchFamily="34" charset="0"/>
              </a:rPr>
              <a:t>Founded in 1997</a:t>
            </a:r>
          </a:p>
          <a:p>
            <a:pPr lvl="0" algn="r" defTabSz="914377">
              <a:defRPr/>
            </a:pPr>
            <a:r>
              <a:rPr lang="en-GB" altLang="zh-CN" sz="2000" b="1" dirty="0">
                <a:solidFill>
                  <a:prstClr val="black">
                    <a:lumMod val="85000"/>
                    <a:lumOff val="15000"/>
                  </a:prstClr>
                </a:solidFill>
                <a:latin typeface="Calibri" panose="020F0502020204030204" pitchFamily="34" charset="0"/>
              </a:rPr>
              <a:t>Headquartered in Fremont, CA</a:t>
            </a:r>
          </a:p>
        </p:txBody>
      </p:sp>
      <p:grpSp>
        <p:nvGrpSpPr>
          <p:cNvPr id="35" name="Group 34">
            <a:extLst>
              <a:ext uri="{FF2B5EF4-FFF2-40B4-BE49-F238E27FC236}">
                <a16:creationId xmlns:a16="http://schemas.microsoft.com/office/drawing/2014/main" id="{0A46F69B-4EB7-4303-9BD0-A081ADBF55F4}"/>
              </a:ext>
            </a:extLst>
          </p:cNvPr>
          <p:cNvGrpSpPr/>
          <p:nvPr/>
        </p:nvGrpSpPr>
        <p:grpSpPr>
          <a:xfrm>
            <a:off x="6974507" y="3666756"/>
            <a:ext cx="857233" cy="882798"/>
            <a:chOff x="6131709" y="2111449"/>
            <a:chExt cx="817124" cy="841492"/>
          </a:xfrm>
        </p:grpSpPr>
        <p:sp>
          <p:nvSpPr>
            <p:cNvPr id="36" name="Oval 35">
              <a:extLst>
                <a:ext uri="{FF2B5EF4-FFF2-40B4-BE49-F238E27FC236}">
                  <a16:creationId xmlns:a16="http://schemas.microsoft.com/office/drawing/2014/main" id="{417FAC55-5869-40C4-8305-C96981960F7E}"/>
                </a:ext>
              </a:extLst>
            </p:cNvPr>
            <p:cNvSpPr/>
            <p:nvPr/>
          </p:nvSpPr>
          <p:spPr>
            <a:xfrm>
              <a:off x="6131709" y="2111449"/>
              <a:ext cx="817124" cy="841492"/>
            </a:xfrm>
            <a:prstGeom prst="ellipse">
              <a:avLst/>
            </a:prstGeom>
            <a:solidFill>
              <a:srgbClr val="F79646">
                <a:lumMod val="75000"/>
              </a:srgb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37" name="Picture 36">
              <a:extLst>
                <a:ext uri="{FF2B5EF4-FFF2-40B4-BE49-F238E27FC236}">
                  <a16:creationId xmlns:a16="http://schemas.microsoft.com/office/drawing/2014/main" id="{9549E7EF-5210-4D43-8E9B-C02CD19A3AAB}"/>
                </a:ext>
              </a:extLst>
            </p:cNvPr>
            <p:cNvPicPr>
              <a:picLocks noChangeAspect="1"/>
            </p:cNvPicPr>
            <p:nvPr/>
          </p:nvPicPr>
          <p:blipFill>
            <a:blip r:embed="rId6">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tretch>
              <a:fillRect/>
            </a:stretch>
          </p:blipFill>
          <p:spPr>
            <a:xfrm>
              <a:off x="6269518" y="2259880"/>
              <a:ext cx="555710" cy="555708"/>
            </a:xfrm>
            <a:prstGeom prst="rect">
              <a:avLst/>
            </a:prstGeom>
          </p:spPr>
        </p:pic>
      </p:grpSp>
      <p:sp>
        <p:nvSpPr>
          <p:cNvPr id="43" name="TextBox 42">
            <a:extLst>
              <a:ext uri="{FF2B5EF4-FFF2-40B4-BE49-F238E27FC236}">
                <a16:creationId xmlns:a16="http://schemas.microsoft.com/office/drawing/2014/main" id="{79C91120-38B6-4C2B-93AD-73CA5EE44B29}"/>
              </a:ext>
            </a:extLst>
          </p:cNvPr>
          <p:cNvSpPr txBox="1"/>
          <p:nvPr/>
        </p:nvSpPr>
        <p:spPr>
          <a:xfrm>
            <a:off x="7965636" y="3664037"/>
            <a:ext cx="3731559" cy="1323437"/>
          </a:xfrm>
          <a:prstGeom prst="rect">
            <a:avLst/>
          </a:prstGeom>
          <a:noFill/>
        </p:spPr>
        <p:txBody>
          <a:bodyPr wrap="square" lIns="91439" tIns="45719" rIns="91439" bIns="45719" rtlCol="0">
            <a:spAutoFit/>
          </a:bodyPr>
          <a:lstStyle/>
          <a:p>
            <a:pPr lvl="0" defTabSz="914377">
              <a:defRPr/>
            </a:pPr>
            <a:r>
              <a:rPr lang="en-US" altLang="zh-CN" sz="2000" b="1" dirty="0">
                <a:solidFill>
                  <a:prstClr val="black">
                    <a:lumMod val="85000"/>
                    <a:lumOff val="15000"/>
                  </a:prstClr>
                </a:solidFill>
                <a:latin typeface="Calibri" panose="020F0502020204030204" pitchFamily="34" charset="0"/>
              </a:rPr>
              <a:t>Worldwide offices</a:t>
            </a:r>
          </a:p>
          <a:p>
            <a:pPr marL="342900" lvl="0" indent="-342900" defTabSz="914377">
              <a:buFont typeface="Courier New" panose="02070309020205020404" pitchFamily="49" charset="0"/>
              <a:buChar char="o"/>
              <a:defRPr/>
            </a:pPr>
            <a:r>
              <a:rPr lang="en-US" altLang="zh-CN" sz="2000" b="1" dirty="0">
                <a:solidFill>
                  <a:prstClr val="black">
                    <a:lumMod val="85000"/>
                    <a:lumOff val="15000"/>
                  </a:prstClr>
                </a:solidFill>
                <a:latin typeface="Calibri" panose="020F0502020204030204" pitchFamily="34" charset="0"/>
              </a:rPr>
              <a:t>USA, Europe, Japan, Korea, China, Taiwan, Israel &amp; India</a:t>
            </a:r>
          </a:p>
          <a:p>
            <a:pPr marL="342900" indent="-342900" defTabSz="914377">
              <a:buFont typeface="Courier New" panose="02070309020205020404" pitchFamily="49" charset="0"/>
              <a:buChar char="o"/>
              <a:defRPr/>
            </a:pPr>
            <a:r>
              <a:rPr lang="en-US" altLang="zh-CN" sz="2000" b="1" dirty="0">
                <a:solidFill>
                  <a:prstClr val="black">
                    <a:lumMod val="85000"/>
                    <a:lumOff val="15000"/>
                  </a:prstClr>
                </a:solidFill>
                <a:latin typeface="Calibri" panose="020F0502020204030204" pitchFamily="34" charset="0"/>
              </a:rPr>
              <a:t>24x7 worldwide support</a:t>
            </a:r>
          </a:p>
        </p:txBody>
      </p:sp>
      <p:pic>
        <p:nvPicPr>
          <p:cNvPr id="50" name="Picture 49"/>
          <p:cNvPicPr>
            <a:picLocks noChangeAspect="1"/>
          </p:cNvPicPr>
          <p:nvPr/>
        </p:nvPicPr>
        <p:blipFill>
          <a:blip r:embed="rId8"/>
          <a:stretch>
            <a:fillRect/>
          </a:stretch>
        </p:blipFill>
        <p:spPr>
          <a:xfrm>
            <a:off x="512369" y="5894629"/>
            <a:ext cx="4572000" cy="466344"/>
          </a:xfrm>
          <a:prstGeom prst="rect">
            <a:avLst/>
          </a:prstGeom>
        </p:spPr>
      </p:pic>
      <p:cxnSp>
        <p:nvCxnSpPr>
          <p:cNvPr id="44" name="Straight Connector 43">
            <a:extLst>
              <a:ext uri="{FF2B5EF4-FFF2-40B4-BE49-F238E27FC236}">
                <a16:creationId xmlns:a16="http://schemas.microsoft.com/office/drawing/2014/main" id="{406C074E-3208-D64C-8C7D-9A2BBDC59B0E}"/>
              </a:ext>
            </a:extLst>
          </p:cNvPr>
          <p:cNvCxnSpPr>
            <a:cxnSpLocks/>
          </p:cNvCxnSpPr>
          <p:nvPr/>
        </p:nvCxnSpPr>
        <p:spPr>
          <a:xfrm>
            <a:off x="5296628" y="2660121"/>
            <a:ext cx="425300" cy="0"/>
          </a:xfrm>
          <a:prstGeom prst="line">
            <a:avLst/>
          </a:prstGeom>
          <a:ln w="19050">
            <a:solidFill>
              <a:schemeClr val="bg1">
                <a:lumMod val="8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3484840-EA2F-854D-9BA8-2C2D49830AB1}"/>
              </a:ext>
            </a:extLst>
          </p:cNvPr>
          <p:cNvCxnSpPr>
            <a:cxnSpLocks/>
          </p:cNvCxnSpPr>
          <p:nvPr/>
        </p:nvCxnSpPr>
        <p:spPr>
          <a:xfrm>
            <a:off x="6403012" y="3997926"/>
            <a:ext cx="425300" cy="0"/>
          </a:xfrm>
          <a:prstGeom prst="line">
            <a:avLst/>
          </a:prstGeom>
          <a:ln w="19050">
            <a:solidFill>
              <a:schemeClr val="bg1">
                <a:lumMod val="8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46D43B4-C0E6-8D4F-975A-8C9DC7BACE14}"/>
              </a:ext>
            </a:extLst>
          </p:cNvPr>
          <p:cNvCxnSpPr>
            <a:cxnSpLocks/>
          </p:cNvCxnSpPr>
          <p:nvPr/>
        </p:nvCxnSpPr>
        <p:spPr>
          <a:xfrm>
            <a:off x="5296628" y="5395023"/>
            <a:ext cx="425300" cy="0"/>
          </a:xfrm>
          <a:prstGeom prst="line">
            <a:avLst/>
          </a:prstGeom>
          <a:ln w="19050">
            <a:solidFill>
              <a:schemeClr val="bg1">
                <a:lumMod val="8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8D698BFD-736D-C249-9DE2-E1C38374EEB0}"/>
              </a:ext>
            </a:extLst>
          </p:cNvPr>
          <p:cNvSpPr>
            <a:spLocks noChangeArrowheads="1"/>
          </p:cNvSpPr>
          <p:nvPr/>
        </p:nvSpPr>
        <p:spPr bwMode="auto">
          <a:xfrm>
            <a:off x="6062220" y="5850221"/>
            <a:ext cx="67918" cy="572409"/>
          </a:xfrm>
          <a:prstGeom prst="rect">
            <a:avLst/>
          </a:prstGeom>
          <a:solidFill>
            <a:srgbClr val="404040"/>
          </a:solidFill>
          <a:ln>
            <a:noFill/>
          </a:ln>
        </p:spPr>
        <p:txBody>
          <a:bodyPr vert="horz" wrap="square" lIns="91439" tIns="45719" rIns="91439" bIns="45719"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sp>
        <p:nvSpPr>
          <p:cNvPr id="51" name="Rectangle 50">
            <a:extLst>
              <a:ext uri="{FF2B5EF4-FFF2-40B4-BE49-F238E27FC236}">
                <a16:creationId xmlns:a16="http://schemas.microsoft.com/office/drawing/2014/main" id="{C7585B9A-83B7-2847-BF44-CB8CB02CE541}"/>
              </a:ext>
            </a:extLst>
          </p:cNvPr>
          <p:cNvSpPr>
            <a:spLocks noChangeArrowheads="1"/>
          </p:cNvSpPr>
          <p:nvPr/>
        </p:nvSpPr>
        <p:spPr bwMode="auto">
          <a:xfrm>
            <a:off x="6062220" y="4467178"/>
            <a:ext cx="67918" cy="1044000"/>
          </a:xfrm>
          <a:prstGeom prst="rect">
            <a:avLst/>
          </a:prstGeom>
          <a:solidFill>
            <a:srgbClr val="C62127"/>
          </a:solidFill>
          <a:ln>
            <a:noFill/>
          </a:ln>
        </p:spPr>
        <p:txBody>
          <a:bodyPr vert="horz" wrap="square" lIns="91439" tIns="45719" rIns="91439" bIns="45719"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grpSp>
        <p:nvGrpSpPr>
          <p:cNvPr id="52" name="Group 51">
            <a:extLst>
              <a:ext uri="{FF2B5EF4-FFF2-40B4-BE49-F238E27FC236}">
                <a16:creationId xmlns:a16="http://schemas.microsoft.com/office/drawing/2014/main" id="{82E85EEF-97B6-5942-A4E7-81768A68A716}"/>
              </a:ext>
            </a:extLst>
          </p:cNvPr>
          <p:cNvGrpSpPr/>
          <p:nvPr/>
        </p:nvGrpSpPr>
        <p:grpSpPr>
          <a:xfrm>
            <a:off x="5918996" y="5496105"/>
            <a:ext cx="354012" cy="352956"/>
            <a:chOff x="5918994" y="3280833"/>
            <a:chExt cx="354012" cy="352956"/>
          </a:xfrm>
          <a:solidFill>
            <a:srgbClr val="C62127"/>
          </a:solidFill>
        </p:grpSpPr>
        <p:sp>
          <p:nvSpPr>
            <p:cNvPr id="53" name="Oval 52">
              <a:extLst>
                <a:ext uri="{FF2B5EF4-FFF2-40B4-BE49-F238E27FC236}">
                  <a16:creationId xmlns:a16="http://schemas.microsoft.com/office/drawing/2014/main" id="{FCC7B7C0-25F9-AB4F-99F6-EF49D470092C}"/>
                </a:ext>
              </a:extLst>
            </p:cNvPr>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sp>
          <p:nvSpPr>
            <p:cNvPr id="54" name="Freeform 24">
              <a:extLst>
                <a:ext uri="{FF2B5EF4-FFF2-40B4-BE49-F238E27FC236}">
                  <a16:creationId xmlns:a16="http://schemas.microsoft.com/office/drawing/2014/main" id="{CCC6A7BC-7744-8E48-9E80-FBF2EFC07922}"/>
                </a:ext>
              </a:extLst>
            </p:cNvPr>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grpSp>
      <p:sp>
        <p:nvSpPr>
          <p:cNvPr id="55" name="Rectangle 54">
            <a:extLst>
              <a:ext uri="{FF2B5EF4-FFF2-40B4-BE49-F238E27FC236}">
                <a16:creationId xmlns:a16="http://schemas.microsoft.com/office/drawing/2014/main" id="{CA1D2763-75C9-8E4D-8880-B42D334B4787}"/>
              </a:ext>
            </a:extLst>
          </p:cNvPr>
          <p:cNvSpPr>
            <a:spLocks noChangeArrowheads="1"/>
          </p:cNvSpPr>
          <p:nvPr/>
        </p:nvSpPr>
        <p:spPr bwMode="auto">
          <a:xfrm>
            <a:off x="6062220" y="3095578"/>
            <a:ext cx="67918" cy="1044000"/>
          </a:xfrm>
          <a:prstGeom prst="rect">
            <a:avLst/>
          </a:prstGeom>
          <a:solidFill>
            <a:srgbClr val="F68E2F"/>
          </a:solidFill>
          <a:ln>
            <a:noFill/>
          </a:ln>
        </p:spPr>
        <p:txBody>
          <a:bodyPr vert="horz" wrap="square" lIns="91439" tIns="45719" rIns="91439" bIns="45719"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grpSp>
        <p:nvGrpSpPr>
          <p:cNvPr id="56" name="Group 55">
            <a:extLst>
              <a:ext uri="{FF2B5EF4-FFF2-40B4-BE49-F238E27FC236}">
                <a16:creationId xmlns:a16="http://schemas.microsoft.com/office/drawing/2014/main" id="{10999588-61EE-4A44-AD79-AE3035694F64}"/>
              </a:ext>
            </a:extLst>
          </p:cNvPr>
          <p:cNvGrpSpPr/>
          <p:nvPr/>
        </p:nvGrpSpPr>
        <p:grpSpPr>
          <a:xfrm>
            <a:off x="5918996" y="4124505"/>
            <a:ext cx="354012" cy="352956"/>
            <a:chOff x="5918994" y="3280833"/>
            <a:chExt cx="354012" cy="352956"/>
          </a:xfrm>
          <a:solidFill>
            <a:srgbClr val="F68E2F"/>
          </a:solidFill>
        </p:grpSpPr>
        <p:sp>
          <p:nvSpPr>
            <p:cNvPr id="57" name="Oval 56">
              <a:extLst>
                <a:ext uri="{FF2B5EF4-FFF2-40B4-BE49-F238E27FC236}">
                  <a16:creationId xmlns:a16="http://schemas.microsoft.com/office/drawing/2014/main" id="{76A12D05-06A8-334A-9A79-3068B8EE26EA}"/>
                </a:ext>
              </a:extLst>
            </p:cNvPr>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sp>
          <p:nvSpPr>
            <p:cNvPr id="58" name="Freeform 20">
              <a:extLst>
                <a:ext uri="{FF2B5EF4-FFF2-40B4-BE49-F238E27FC236}">
                  <a16:creationId xmlns:a16="http://schemas.microsoft.com/office/drawing/2014/main" id="{D38602BB-AC4D-0348-9BA7-9211AD3390F7}"/>
                </a:ext>
              </a:extLst>
            </p:cNvPr>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grpSp>
      <p:sp>
        <p:nvSpPr>
          <p:cNvPr id="59" name="Rectangle 58">
            <a:extLst>
              <a:ext uri="{FF2B5EF4-FFF2-40B4-BE49-F238E27FC236}">
                <a16:creationId xmlns:a16="http://schemas.microsoft.com/office/drawing/2014/main" id="{28856FCE-FA36-6644-A7C7-96BAEA74F92D}"/>
              </a:ext>
            </a:extLst>
          </p:cNvPr>
          <p:cNvSpPr>
            <a:spLocks noChangeArrowheads="1"/>
          </p:cNvSpPr>
          <p:nvPr/>
        </p:nvSpPr>
        <p:spPr bwMode="auto">
          <a:xfrm>
            <a:off x="6062220" y="1741907"/>
            <a:ext cx="67918" cy="1044000"/>
          </a:xfrm>
          <a:prstGeom prst="rect">
            <a:avLst/>
          </a:prstGeom>
          <a:solidFill>
            <a:srgbClr val="0080FF"/>
          </a:solidFill>
          <a:ln>
            <a:solidFill>
              <a:srgbClr val="0080FF"/>
            </a:solidFill>
          </a:ln>
        </p:spPr>
        <p:txBody>
          <a:bodyPr vert="horz" wrap="square" lIns="91439" tIns="45719" rIns="91439" bIns="45719"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grpSp>
        <p:nvGrpSpPr>
          <p:cNvPr id="60" name="Group 59">
            <a:extLst>
              <a:ext uri="{FF2B5EF4-FFF2-40B4-BE49-F238E27FC236}">
                <a16:creationId xmlns:a16="http://schemas.microsoft.com/office/drawing/2014/main" id="{F650D25B-21DE-7043-833D-94E64BE33CDF}"/>
              </a:ext>
            </a:extLst>
          </p:cNvPr>
          <p:cNvGrpSpPr/>
          <p:nvPr/>
        </p:nvGrpSpPr>
        <p:grpSpPr>
          <a:xfrm>
            <a:off x="5918996" y="2770835"/>
            <a:ext cx="354012" cy="352956"/>
            <a:chOff x="5918994" y="3280833"/>
            <a:chExt cx="354012" cy="352956"/>
          </a:xfrm>
          <a:solidFill>
            <a:srgbClr val="0080FF"/>
          </a:solidFill>
        </p:grpSpPr>
        <p:sp>
          <p:nvSpPr>
            <p:cNvPr id="61" name="Oval 60">
              <a:extLst>
                <a:ext uri="{FF2B5EF4-FFF2-40B4-BE49-F238E27FC236}">
                  <a16:creationId xmlns:a16="http://schemas.microsoft.com/office/drawing/2014/main" id="{5C33A1EA-4418-F14B-8D79-8D684AECF864}"/>
                </a:ext>
              </a:extLst>
            </p:cNvPr>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sp>
          <p:nvSpPr>
            <p:cNvPr id="62" name="Freeform 120">
              <a:extLst>
                <a:ext uri="{FF2B5EF4-FFF2-40B4-BE49-F238E27FC236}">
                  <a16:creationId xmlns:a16="http://schemas.microsoft.com/office/drawing/2014/main" id="{4D485074-68B1-5140-B8B4-6E12EC10FC7D}"/>
                </a:ext>
              </a:extLst>
            </p:cNvPr>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grpSp>
      <p:sp>
        <p:nvSpPr>
          <p:cNvPr id="63" name="Rectangle 62">
            <a:extLst>
              <a:ext uri="{FF2B5EF4-FFF2-40B4-BE49-F238E27FC236}">
                <a16:creationId xmlns:a16="http://schemas.microsoft.com/office/drawing/2014/main" id="{0DE9D40C-EE77-E145-AF12-41FC09D959E9}"/>
              </a:ext>
            </a:extLst>
          </p:cNvPr>
          <p:cNvSpPr>
            <a:spLocks noChangeArrowheads="1"/>
          </p:cNvSpPr>
          <p:nvPr/>
        </p:nvSpPr>
        <p:spPr bwMode="auto">
          <a:xfrm>
            <a:off x="6062220" y="790621"/>
            <a:ext cx="67918" cy="625164"/>
          </a:xfrm>
          <a:prstGeom prst="rect">
            <a:avLst/>
          </a:prstGeom>
          <a:solidFill>
            <a:srgbClr val="009193">
              <a:alpha val="83922"/>
            </a:srgbClr>
          </a:solidFill>
          <a:ln>
            <a:noFill/>
          </a:ln>
        </p:spPr>
        <p:txBody>
          <a:bodyPr vert="horz" wrap="square" lIns="91439" tIns="45719" rIns="91439" bIns="45719"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867" b="0" i="0" u="none" strike="noStrike" kern="0" cap="none" spc="0" normalizeH="0" baseline="0" noProof="0" dirty="0">
              <a:ln>
                <a:noFill/>
              </a:ln>
              <a:solidFill>
                <a:srgbClr val="111111"/>
              </a:solidFill>
              <a:effectLst/>
              <a:uLnTx/>
              <a:uFillTx/>
              <a:latin typeface="Lato" panose="020F0502020204030203" pitchFamily="34" charset="0"/>
            </a:endParaRPr>
          </a:p>
        </p:txBody>
      </p:sp>
      <p:grpSp>
        <p:nvGrpSpPr>
          <p:cNvPr id="64" name="Group 63">
            <a:extLst>
              <a:ext uri="{FF2B5EF4-FFF2-40B4-BE49-F238E27FC236}">
                <a16:creationId xmlns:a16="http://schemas.microsoft.com/office/drawing/2014/main" id="{94F96EC1-292E-8A41-A426-36C5B77575A3}"/>
              </a:ext>
            </a:extLst>
          </p:cNvPr>
          <p:cNvGrpSpPr/>
          <p:nvPr/>
        </p:nvGrpSpPr>
        <p:grpSpPr>
          <a:xfrm>
            <a:off x="5918996" y="1397919"/>
            <a:ext cx="354012" cy="352956"/>
            <a:chOff x="5918994" y="3280833"/>
            <a:chExt cx="354012" cy="352956"/>
          </a:xfrm>
          <a:solidFill>
            <a:srgbClr val="009193">
              <a:alpha val="83922"/>
            </a:srgbClr>
          </a:solidFill>
        </p:grpSpPr>
        <p:sp>
          <p:nvSpPr>
            <p:cNvPr id="65" name="Oval 64">
              <a:extLst>
                <a:ext uri="{FF2B5EF4-FFF2-40B4-BE49-F238E27FC236}">
                  <a16:creationId xmlns:a16="http://schemas.microsoft.com/office/drawing/2014/main" id="{AC920E0A-A075-C946-9258-D245DAFC9C71}"/>
                </a:ext>
              </a:extLst>
            </p:cNvPr>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sp>
          <p:nvSpPr>
            <p:cNvPr id="66" name="Freeform 15">
              <a:extLst>
                <a:ext uri="{FF2B5EF4-FFF2-40B4-BE49-F238E27FC236}">
                  <a16:creationId xmlns:a16="http://schemas.microsoft.com/office/drawing/2014/main" id="{B2D24FDB-30B5-BB46-8C69-EEB160E1195E}"/>
                </a:ext>
              </a:extLst>
            </p:cNvPr>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389" eaLnBrk="1" fontAlgn="auto" latinLnBrk="0" hangingPunct="1">
                <a:lnSpc>
                  <a:spcPct val="100000"/>
                </a:lnSpc>
                <a:spcBef>
                  <a:spcPts val="0"/>
                </a:spcBef>
                <a:spcAft>
                  <a:spcPts val="0"/>
                </a:spcAft>
                <a:buClrTx/>
                <a:buSzTx/>
                <a:buFontTx/>
                <a:buNone/>
                <a:tabLst/>
                <a:defRPr/>
              </a:pPr>
              <a:endParaRPr kumimoji="0" lang="id-ID" sz="1670" b="0" i="0" u="none" strike="noStrike" kern="0" cap="none" spc="0" normalizeH="0" baseline="0" noProof="0" dirty="0">
                <a:ln>
                  <a:noFill/>
                </a:ln>
                <a:solidFill>
                  <a:schemeClr val="tx1">
                    <a:lumMod val="85000"/>
                    <a:lumOff val="15000"/>
                  </a:schemeClr>
                </a:solidFill>
                <a:effectLst/>
                <a:uLnTx/>
                <a:uFillTx/>
              </a:endParaRPr>
            </a:p>
          </p:txBody>
        </p:sp>
      </p:grpSp>
      <p:pic>
        <p:nvPicPr>
          <p:cNvPr id="74" name="Picture 73">
            <a:extLst>
              <a:ext uri="{FF2B5EF4-FFF2-40B4-BE49-F238E27FC236}">
                <a16:creationId xmlns:a16="http://schemas.microsoft.com/office/drawing/2014/main" id="{690DE968-B5EC-A544-8501-E5AC3F29ABA5}"/>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244318" y="4923336"/>
            <a:ext cx="858874" cy="858874"/>
          </a:xfrm>
          <a:prstGeom prst="rect">
            <a:avLst/>
          </a:prstGeom>
        </p:spPr>
      </p:pic>
    </p:spTree>
    <p:extLst>
      <p:ext uri="{BB962C8B-B14F-4D97-AF65-F5344CB8AC3E}">
        <p14:creationId xmlns:p14="http://schemas.microsoft.com/office/powerpoint/2010/main" val="3632697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750"/>
                                        <p:tgtEl>
                                          <p:spTgt spid="25"/>
                                        </p:tgtEl>
                                      </p:cBhvr>
                                    </p:animEffect>
                                  </p:childTnLst>
                                </p:cTn>
                              </p:par>
                            </p:childTnLst>
                          </p:cTn>
                        </p:par>
                        <p:par>
                          <p:cTn id="16" fill="hold">
                            <p:stCondLst>
                              <p:cond delay="2250"/>
                            </p:stCondLst>
                            <p:childTnLst>
                              <p:par>
                                <p:cTn id="17" presetID="22" presetClass="entr" presetSubtype="2"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750"/>
                                        <p:tgtEl>
                                          <p:spTgt spid="44"/>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50"/>
                                        <p:tgtEl>
                                          <p:spTgt spid="26"/>
                                        </p:tgtEl>
                                      </p:cBhvr>
                                    </p:animEffect>
                                  </p:childTnLst>
                                </p:cTn>
                              </p:par>
                            </p:childTnLst>
                          </p:cTn>
                        </p:par>
                        <p:par>
                          <p:cTn id="24" fill="hold">
                            <p:stCondLst>
                              <p:cond delay="3750"/>
                            </p:stCondLst>
                            <p:childTnLst>
                              <p:par>
                                <p:cTn id="25" presetID="22" presetClass="entr" presetSubtype="2"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right)">
                                      <p:cBhvr>
                                        <p:cTn id="27" dur="750"/>
                                        <p:tgtEl>
                                          <p:spTgt spid="33"/>
                                        </p:tgtEl>
                                      </p:cBhvr>
                                    </p:animEffect>
                                  </p:childTnLst>
                                </p:cTn>
                              </p:par>
                            </p:childTnLst>
                          </p:cTn>
                        </p:par>
                        <p:par>
                          <p:cTn id="28" fill="hold">
                            <p:stCondLst>
                              <p:cond delay="4500"/>
                            </p:stCondLst>
                            <p:childTnLst>
                              <p:par>
                                <p:cTn id="29" presetID="22" presetClass="entr" presetSubtype="8"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750"/>
                                        <p:tgtEl>
                                          <p:spTgt spid="45"/>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750"/>
                                        <p:tgtEl>
                                          <p:spTgt spid="35"/>
                                        </p:tgtEl>
                                      </p:cBhvr>
                                    </p:animEffect>
                                  </p:childTnLst>
                                </p:cTn>
                              </p:par>
                            </p:childTnLst>
                          </p:cTn>
                        </p:par>
                        <p:par>
                          <p:cTn id="36" fill="hold">
                            <p:stCondLst>
                              <p:cond delay="60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750"/>
                                        <p:tgtEl>
                                          <p:spTgt spid="43"/>
                                        </p:tgtEl>
                                      </p:cBhvr>
                                    </p:animEffect>
                                  </p:childTnLst>
                                </p:cTn>
                              </p:par>
                            </p:childTnLst>
                          </p:cTn>
                        </p:par>
                        <p:par>
                          <p:cTn id="40" fill="hold">
                            <p:stCondLst>
                              <p:cond delay="6750"/>
                            </p:stCondLst>
                            <p:childTnLst>
                              <p:par>
                                <p:cTn id="41" presetID="22" presetClass="entr" presetSubtype="2"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right)">
                                      <p:cBhvr>
                                        <p:cTn id="43" dur="750"/>
                                        <p:tgtEl>
                                          <p:spTgt spid="46"/>
                                        </p:tgtEl>
                                      </p:cBhvr>
                                    </p:animEffect>
                                  </p:childTnLst>
                                </p:cTn>
                              </p:par>
                            </p:childTnLst>
                          </p:cTn>
                        </p:par>
                        <p:par>
                          <p:cTn id="44" fill="hold">
                            <p:stCondLst>
                              <p:cond delay="7500"/>
                            </p:stCondLst>
                            <p:childTnLst>
                              <p:par>
                                <p:cTn id="45" presetID="10" presetClass="entr" presetSubtype="0" fill="hold" nodeType="afterEffect">
                                  <p:stCondLst>
                                    <p:cond delay="0"/>
                                  </p:stCondLst>
                                  <p:childTnLst>
                                    <p:set>
                                      <p:cBhvr>
                                        <p:cTn id="46" dur="1" fill="hold">
                                          <p:stCondLst>
                                            <p:cond delay="0"/>
                                          </p:stCondLst>
                                        </p:cTn>
                                        <p:tgtEl>
                                          <p:spTgt spid="74"/>
                                        </p:tgtEl>
                                        <p:attrNameLst>
                                          <p:attrName>style.visibility</p:attrName>
                                        </p:attrNameLst>
                                      </p:cBhvr>
                                      <p:to>
                                        <p:strVal val="visible"/>
                                      </p:to>
                                    </p:set>
                                    <p:animEffect transition="in" filter="fade">
                                      <p:cBhvr>
                                        <p:cTn id="47" dur="500"/>
                                        <p:tgtEl>
                                          <p:spTgt spid="74"/>
                                        </p:tgtEl>
                                      </p:cBhvr>
                                    </p:animEffect>
                                  </p:childTnLst>
                                </p:cTn>
                              </p:par>
                            </p:childTnLst>
                          </p:cTn>
                        </p:par>
                        <p:par>
                          <p:cTn id="48" fill="hold">
                            <p:stCondLst>
                              <p:cond delay="8000"/>
                            </p:stCondLst>
                            <p:childTnLst>
                              <p:par>
                                <p:cTn id="49" presetID="10" presetClass="entr" presetSubtype="0" fill="hold" nodeType="after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3"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58A567A-6516-4103-9B20-9C9721E8AEE1}"/>
              </a:ext>
            </a:extLst>
          </p:cNvPr>
          <p:cNvGrpSpPr/>
          <p:nvPr/>
        </p:nvGrpSpPr>
        <p:grpSpPr>
          <a:xfrm>
            <a:off x="266700" y="1789243"/>
            <a:ext cx="5045675" cy="3336099"/>
            <a:chOff x="-5056415" y="1660426"/>
            <a:chExt cx="5829300" cy="3895725"/>
          </a:xfrm>
        </p:grpSpPr>
        <p:pic>
          <p:nvPicPr>
            <p:cNvPr id="3" name="Picture 2">
              <a:extLst>
                <a:ext uri="{FF2B5EF4-FFF2-40B4-BE49-F238E27FC236}">
                  <a16:creationId xmlns:a16="http://schemas.microsoft.com/office/drawing/2014/main" id="{C33D2C8B-EA89-4B3C-BF0F-87A2E97B4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6415" y="1660426"/>
              <a:ext cx="5829300" cy="3895725"/>
            </a:xfrm>
            <a:prstGeom prst="rect">
              <a:avLst/>
            </a:prstGeom>
          </p:spPr>
        </p:pic>
        <p:sp>
          <p:nvSpPr>
            <p:cNvPr id="51" name="Rectangle 50">
              <a:extLst>
                <a:ext uri="{FF2B5EF4-FFF2-40B4-BE49-F238E27FC236}">
                  <a16:creationId xmlns:a16="http://schemas.microsoft.com/office/drawing/2014/main" id="{B0F1D934-9030-4BC8-83F6-6A9391EA241B}"/>
                </a:ext>
              </a:extLst>
            </p:cNvPr>
            <p:cNvSpPr/>
            <p:nvPr/>
          </p:nvSpPr>
          <p:spPr>
            <a:xfrm>
              <a:off x="-5056415" y="1660426"/>
              <a:ext cx="5829300" cy="3895725"/>
            </a:xfrm>
            <a:prstGeom prst="rect">
              <a:avLst/>
            </a:prstGeom>
            <a:solidFill>
              <a:srgbClr val="393A4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7" name="Title 6"/>
          <p:cNvSpPr>
            <a:spLocks noGrp="1"/>
          </p:cNvSpPr>
          <p:nvPr>
            <p:ph type="title"/>
          </p:nvPr>
        </p:nvSpPr>
        <p:spPr>
          <a:xfrm>
            <a:off x="381000" y="213881"/>
            <a:ext cx="10972800" cy="646331"/>
          </a:xfrm>
        </p:spPr>
        <p:txBody>
          <a:bodyPr/>
          <a:lstStyle/>
          <a:p>
            <a:pPr lvl="0" defTabSz="914377" fontAlgn="base">
              <a:spcAft>
                <a:spcPct val="0"/>
              </a:spcAft>
              <a:defRPr/>
            </a:pPr>
            <a:r>
              <a:rPr lang="en-GB" altLang="en-US" kern="0" dirty="0"/>
              <a:t>Our products</a:t>
            </a:r>
            <a:endParaRPr lang="en-GB" altLang="en-US" sz="3200" kern="0" dirty="0"/>
          </a:p>
        </p:txBody>
      </p:sp>
      <p:sp>
        <p:nvSpPr>
          <p:cNvPr id="10" name="Footer Placeholder 3">
            <a:extLst>
              <a:ext uri="{FF2B5EF4-FFF2-40B4-BE49-F238E27FC236}">
                <a16:creationId xmlns:a16="http://schemas.microsoft.com/office/drawing/2014/main" id="{6D760827-64FC-4874-9C45-3F1D951A6104}"/>
              </a:ext>
            </a:extLst>
          </p:cNvPr>
          <p:cNvSpPr txBox="1">
            <a:spLocks/>
          </p:cNvSpPr>
          <p:nvPr/>
        </p:nvSpPr>
        <p:spPr>
          <a:xfrm>
            <a:off x="4038600" y="6356366"/>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tint val="75000"/>
                  </a:prstClr>
                </a:solidFill>
                <a:effectLst/>
                <a:uLnTx/>
                <a:uFillTx/>
                <a:latin typeface="Calibri"/>
                <a:ea typeface="+mn-ea"/>
                <a:cs typeface="+mn-cs"/>
              </a:rPr>
              <a:t>© 2018 </a:t>
            </a:r>
            <a:r>
              <a:rPr kumimoji="0" lang="en-GB" sz="1200" b="0" i="0" u="none" strike="noStrike" kern="1200" cap="none" spc="0" normalizeH="0" baseline="0" noProof="0" dirty="0" err="1">
                <a:ln>
                  <a:noFill/>
                </a:ln>
                <a:solidFill>
                  <a:prstClr val="black">
                    <a:tint val="75000"/>
                  </a:prstClr>
                </a:solidFill>
                <a:effectLst/>
                <a:uLnTx/>
                <a:uFillTx/>
                <a:latin typeface="Calibri"/>
                <a:ea typeface="+mn-ea"/>
                <a:cs typeface="+mn-cs"/>
              </a:rPr>
              <a:t>ClioSoft</a:t>
            </a:r>
            <a:r>
              <a:rPr kumimoji="0" lang="en-GB" sz="1200" b="0" i="0" u="none" strike="noStrike" kern="1200" cap="none" spc="0" normalizeH="0" baseline="0" noProof="0" dirty="0">
                <a:ln>
                  <a:noFill/>
                </a:ln>
                <a:solidFill>
                  <a:prstClr val="black">
                    <a:tint val="75000"/>
                  </a:prstClr>
                </a:solidFill>
                <a:effectLst/>
                <a:uLnTx/>
                <a:uFillTx/>
                <a:latin typeface="Calibri"/>
                <a:ea typeface="+mn-ea"/>
                <a:cs typeface="+mn-cs"/>
              </a:rPr>
              <a:t> Inc.</a:t>
            </a:r>
          </a:p>
        </p:txBody>
      </p:sp>
      <p:sp>
        <p:nvSpPr>
          <p:cNvPr id="11" name="Slide Number Placeholder 4">
            <a:extLst>
              <a:ext uri="{FF2B5EF4-FFF2-40B4-BE49-F238E27FC236}">
                <a16:creationId xmlns:a16="http://schemas.microsoft.com/office/drawing/2014/main" id="{FC2F4F66-90AB-4878-9744-43DCF69FD3DC}"/>
              </a:ext>
            </a:extLst>
          </p:cNvPr>
          <p:cNvSpPr txBox="1">
            <a:spLocks/>
          </p:cNvSpPr>
          <p:nvPr/>
        </p:nvSpPr>
        <p:spPr>
          <a:xfrm>
            <a:off x="8610600" y="6356366"/>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6A06CF83-A3FC-4A83-8261-0B5B9EE574CC}" type="slidenum">
              <a:rPr kumimoji="0" lang="en-GB"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52" name="Picture Placeholder 4">
            <a:extLst>
              <a:ext uri="{FF2B5EF4-FFF2-40B4-BE49-F238E27FC236}">
                <a16:creationId xmlns:a16="http://schemas.microsoft.com/office/drawing/2014/main" id="{077D54CC-25D2-4143-B562-B60DBE5EE38A}"/>
              </a:ext>
            </a:extLst>
          </p:cNvPr>
          <p:cNvPicPr>
            <a:picLocks noChangeAspect="1"/>
          </p:cNvPicPr>
          <p:nvPr/>
        </p:nvPicPr>
        <p:blipFill>
          <a:blip r:embed="rId4">
            <a:extLst>
              <a:ext uri="{28A0092B-C50C-407E-A947-70E740481C1C}">
                <a14:useLocalDpi xmlns:a14="http://schemas.microsoft.com/office/drawing/2010/main" val="0"/>
              </a:ext>
            </a:extLst>
          </a:blip>
          <a:srcRect l="8599" r="8599"/>
          <a:stretch>
            <a:fillRect/>
          </a:stretch>
        </p:blipFill>
        <p:spPr>
          <a:xfrm>
            <a:off x="4324895" y="1978184"/>
            <a:ext cx="1974959" cy="2958216"/>
          </a:xfrm>
          <a:prstGeom prst="rect">
            <a:avLst/>
          </a:prstGeom>
          <a:solidFill>
            <a:schemeClr val="tx1">
              <a:lumMod val="75000"/>
              <a:lumOff val="25000"/>
            </a:schemeClr>
          </a:solidFill>
          <a:effectLst>
            <a:outerShdw blurRad="50800" dist="38100" dir="2700000" algn="tl" rotWithShape="0">
              <a:prstClr val="black">
                <a:alpha val="40000"/>
              </a:prstClr>
            </a:outerShdw>
          </a:effectLst>
        </p:spPr>
      </p:pic>
      <p:sp>
        <p:nvSpPr>
          <p:cNvPr id="53" name="Rectangle 52">
            <a:extLst>
              <a:ext uri="{FF2B5EF4-FFF2-40B4-BE49-F238E27FC236}">
                <a16:creationId xmlns:a16="http://schemas.microsoft.com/office/drawing/2014/main" id="{A42F66C9-04AD-42ED-8EE1-DE4EBF484CD7}"/>
              </a:ext>
            </a:extLst>
          </p:cNvPr>
          <p:cNvSpPr/>
          <p:nvPr/>
        </p:nvSpPr>
        <p:spPr>
          <a:xfrm>
            <a:off x="6395104" y="2206023"/>
            <a:ext cx="5453996" cy="2031390"/>
          </a:xfrm>
          <a:prstGeom prst="rect">
            <a:avLst/>
          </a:prstGeom>
        </p:spPr>
        <p:txBody>
          <a:bodyPr wrap="square">
            <a:spAutoFit/>
          </a:bodyPr>
          <a:lstStyle/>
          <a:p>
            <a:pPr marL="292100" indent="-292100">
              <a:buSzPct val="100000"/>
              <a:buBlip>
                <a:blip r:embed="rId5"/>
              </a:buBlip>
              <a:tabLst>
                <a:tab pos="342900" algn="l"/>
              </a:tabLst>
            </a:pPr>
            <a:r>
              <a:rPr lang="en-US" b="1" dirty="0" err="1">
                <a:solidFill>
                  <a:srgbClr val="D76032"/>
                </a:solidFill>
              </a:rPr>
              <a:t>designHUB</a:t>
            </a:r>
            <a:r>
              <a:rPr lang="en-US" dirty="0">
                <a:solidFill>
                  <a:srgbClr val="D76032"/>
                </a:solidFill>
              </a:rPr>
              <a:t> </a:t>
            </a:r>
            <a:r>
              <a:rPr lang="mr-IN" dirty="0"/>
              <a:t>–</a:t>
            </a:r>
            <a:r>
              <a:rPr lang="en-US" dirty="0"/>
              <a:t> </a:t>
            </a:r>
            <a:r>
              <a:rPr lang="en-US" b="1" dirty="0"/>
              <a:t>Ecosystem for IP reuse and project collaboration</a:t>
            </a:r>
            <a:endParaRPr lang="en-US" sz="500" dirty="0"/>
          </a:p>
          <a:p>
            <a:pPr marL="292100" indent="-292100">
              <a:buSzPct val="100000"/>
              <a:buBlip>
                <a:blip r:embed="rId5"/>
              </a:buBlip>
              <a:tabLst>
                <a:tab pos="342900" algn="l"/>
              </a:tabLst>
            </a:pPr>
            <a:r>
              <a:rPr lang="en-US" b="1" dirty="0">
                <a:solidFill>
                  <a:srgbClr val="D76032"/>
                </a:solidFill>
              </a:rPr>
              <a:t>Visual Design Diff </a:t>
            </a:r>
            <a:r>
              <a:rPr lang="mr-IN" dirty="0"/>
              <a:t>–</a:t>
            </a:r>
            <a:r>
              <a:rPr lang="en-US" dirty="0"/>
              <a:t> </a:t>
            </a:r>
            <a:r>
              <a:rPr lang="en-US" b="1" dirty="0"/>
              <a:t>Compares versions of schematics or layouts</a:t>
            </a:r>
          </a:p>
          <a:p>
            <a:pPr marL="292100" indent="-292100">
              <a:buSzPct val="100000"/>
              <a:buBlip>
                <a:blip r:embed="rId5"/>
              </a:buBlip>
              <a:tabLst>
                <a:tab pos="342900" algn="l"/>
              </a:tabLst>
            </a:pPr>
            <a:r>
              <a:rPr lang="en-US" b="1" dirty="0">
                <a:solidFill>
                  <a:srgbClr val="D76032"/>
                </a:solidFill>
              </a:rPr>
              <a:t>SOS7 </a:t>
            </a:r>
            <a:r>
              <a:rPr lang="en-US" b="1" dirty="0"/>
              <a:t>– Design management built for Analog, Mixed Signal, Digital and RF</a:t>
            </a:r>
          </a:p>
          <a:p>
            <a:pPr>
              <a:lnSpc>
                <a:spcPct val="110000"/>
              </a:lnSpc>
              <a:spcBef>
                <a:spcPts val="600"/>
              </a:spcBef>
              <a:buSzPct val="100000"/>
              <a:tabLst>
                <a:tab pos="342900" algn="l"/>
              </a:tabLst>
            </a:pPr>
            <a:endParaRPr lang="en-US" sz="900" b="1" dirty="0">
              <a:solidFill>
                <a:srgbClr val="D76032"/>
              </a:solidFill>
            </a:endParaRPr>
          </a:p>
        </p:txBody>
      </p:sp>
    </p:spTree>
    <p:extLst>
      <p:ext uri="{BB962C8B-B14F-4D97-AF65-F5344CB8AC3E}">
        <p14:creationId xmlns:p14="http://schemas.microsoft.com/office/powerpoint/2010/main" val="4458979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1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7388" y="-16951"/>
            <a:ext cx="9807152" cy="1098762"/>
          </a:xfrm>
        </p:spPr>
        <p:txBody>
          <a:bodyPr/>
          <a:lstStyle/>
          <a:p>
            <a:r>
              <a:rPr lang="en-US" dirty="0"/>
              <a:t>Why is analog IP reuse becoming important?</a:t>
            </a:r>
          </a:p>
        </p:txBody>
      </p:sp>
      <p:sp>
        <p:nvSpPr>
          <p:cNvPr id="8" name="Content Placeholder 7"/>
          <p:cNvSpPr>
            <a:spLocks noGrp="1"/>
          </p:cNvSpPr>
          <p:nvPr>
            <p:ph idx="1"/>
          </p:nvPr>
        </p:nvSpPr>
        <p:spPr>
          <a:xfrm>
            <a:off x="838200" y="1243472"/>
            <a:ext cx="10515600" cy="2055424"/>
          </a:xfrm>
        </p:spPr>
        <p:txBody>
          <a:bodyPr>
            <a:normAutofit/>
          </a:bodyPr>
          <a:lstStyle/>
          <a:p>
            <a:pPr marL="334963" indent="-334963">
              <a:buSzPct val="130000"/>
              <a:buBlip>
                <a:blip r:embed="rId3"/>
              </a:buBlip>
            </a:pPr>
            <a:r>
              <a:rPr lang="en-US" sz="1800" dirty="0"/>
              <a:t>Integration of mixed-signal blocks has grown considerably in the past decade</a:t>
            </a:r>
          </a:p>
          <a:p>
            <a:pPr marL="334963" indent="-334963">
              <a:buSzPct val="130000"/>
              <a:buBlip>
                <a:blip r:embed="rId3"/>
              </a:buBlip>
            </a:pPr>
            <a:r>
              <a:rPr lang="en-US" sz="1800" dirty="0"/>
              <a:t>Tight timelines &amp; increased design complexity</a:t>
            </a:r>
          </a:p>
          <a:p>
            <a:pPr marL="334963" indent="-334963">
              <a:buSzPct val="130000"/>
              <a:buBlip>
                <a:blip r:embed="rId3"/>
              </a:buBlip>
            </a:pPr>
            <a:r>
              <a:rPr lang="en-US" sz="1800" dirty="0"/>
              <a:t>Need to redesign for new nodes</a:t>
            </a:r>
          </a:p>
          <a:p>
            <a:pPr marL="334963" indent="-334963">
              <a:buSzPct val="130000"/>
              <a:buBlip>
                <a:blip r:embed="rId3"/>
              </a:buBlip>
            </a:pPr>
            <a:endParaRPr lang="en-US" sz="2000" dirty="0"/>
          </a:p>
          <a:p>
            <a:pPr marL="0" indent="0">
              <a:buSzPct val="130000"/>
              <a:buNone/>
            </a:pPr>
            <a:r>
              <a:rPr lang="en-GB" sz="2000" dirty="0">
                <a:solidFill>
                  <a:srgbClr val="E8621A"/>
                </a:solidFill>
              </a:rPr>
              <a:t>But what is limiting IP reuse in the company?</a:t>
            </a:r>
            <a:endParaRPr lang="en-US" sz="2000" dirty="0"/>
          </a:p>
          <a:p>
            <a:pPr marL="0" indent="0">
              <a:buSzPct val="130000"/>
              <a:buNone/>
            </a:pPr>
            <a:endParaRPr lang="en-US" sz="2000" dirty="0"/>
          </a:p>
          <a:p>
            <a:pPr marL="0" indent="0">
              <a:buSzPct val="130000"/>
              <a:buNone/>
            </a:pPr>
            <a:endParaRPr lang="en-US" sz="2000" dirty="0"/>
          </a:p>
          <a:p>
            <a:pPr marL="334963" indent="-334963">
              <a:buSzPct val="130000"/>
              <a:buBlip>
                <a:blip r:embed="rId3"/>
              </a:buBlip>
            </a:pPr>
            <a:endParaRPr lang="en-US" sz="2000" dirty="0"/>
          </a:p>
        </p:txBody>
      </p:sp>
      <p:sp>
        <p:nvSpPr>
          <p:cNvPr id="4" name="Footer Placeholder 3"/>
          <p:cNvSpPr>
            <a:spLocks noGrp="1"/>
          </p:cNvSpPr>
          <p:nvPr>
            <p:ph type="ftr" sz="quarter" idx="11"/>
          </p:nvPr>
        </p:nvSpPr>
        <p:spPr/>
        <p:txBody>
          <a:bodyPr/>
          <a:lstStyle/>
          <a:p>
            <a:r>
              <a:rPr lang="en-GB" dirty="0"/>
              <a:t>© 2018 </a:t>
            </a:r>
            <a:r>
              <a:rPr lang="en-GB" dirty="0" err="1"/>
              <a:t>ClioSoft</a:t>
            </a:r>
            <a:r>
              <a:rPr lang="en-GB" dirty="0"/>
              <a:t> Inc.</a:t>
            </a:r>
          </a:p>
        </p:txBody>
      </p:sp>
      <p:sp>
        <p:nvSpPr>
          <p:cNvPr id="3" name="Slide Number Placeholder 2"/>
          <p:cNvSpPr>
            <a:spLocks noGrp="1"/>
          </p:cNvSpPr>
          <p:nvPr>
            <p:ph type="sldNum" sz="quarter" idx="12"/>
          </p:nvPr>
        </p:nvSpPr>
        <p:spPr/>
        <p:txBody>
          <a:bodyPr/>
          <a:lstStyle/>
          <a:p>
            <a:pPr defTabSz="457200"/>
            <a:fld id="{2353E166-C96A-E541-80F9-2B4BBDE3AB44}" type="slidenum">
              <a:rPr lang="en-GB" smtClean="0"/>
              <a:pPr defTabSz="457200"/>
              <a:t>4</a:t>
            </a:fld>
            <a:endParaRPr lang="en-GB" dirty="0"/>
          </a:p>
        </p:txBody>
      </p:sp>
      <p:grpSp>
        <p:nvGrpSpPr>
          <p:cNvPr id="14" name="Group 13">
            <a:extLst>
              <a:ext uri="{FF2B5EF4-FFF2-40B4-BE49-F238E27FC236}">
                <a16:creationId xmlns:a16="http://schemas.microsoft.com/office/drawing/2014/main" id="{080F3F69-4DDF-45B7-BA82-E5E391DBABDF}"/>
              </a:ext>
            </a:extLst>
          </p:cNvPr>
          <p:cNvGrpSpPr/>
          <p:nvPr/>
        </p:nvGrpSpPr>
        <p:grpSpPr>
          <a:xfrm>
            <a:off x="960125" y="3437146"/>
            <a:ext cx="5436821" cy="1107996"/>
            <a:chOff x="304800" y="703055"/>
            <a:chExt cx="5436821" cy="1107996"/>
          </a:xfrm>
        </p:grpSpPr>
        <p:grpSp>
          <p:nvGrpSpPr>
            <p:cNvPr id="15" name="Group 14">
              <a:extLst>
                <a:ext uri="{FF2B5EF4-FFF2-40B4-BE49-F238E27FC236}">
                  <a16:creationId xmlns:a16="http://schemas.microsoft.com/office/drawing/2014/main" id="{40C60626-43A5-45B0-B437-317921C7CF27}"/>
                </a:ext>
              </a:extLst>
            </p:cNvPr>
            <p:cNvGrpSpPr>
              <a:grpSpLocks noChangeAspect="1"/>
            </p:cNvGrpSpPr>
            <p:nvPr/>
          </p:nvGrpSpPr>
          <p:grpSpPr>
            <a:xfrm>
              <a:off x="304800" y="887589"/>
              <a:ext cx="731520" cy="698858"/>
              <a:chOff x="304800" y="887589"/>
              <a:chExt cx="831953" cy="794807"/>
            </a:xfrm>
          </p:grpSpPr>
          <p:sp>
            <p:nvSpPr>
              <p:cNvPr id="17" name="Oval 16">
                <a:extLst>
                  <a:ext uri="{FF2B5EF4-FFF2-40B4-BE49-F238E27FC236}">
                    <a16:creationId xmlns:a16="http://schemas.microsoft.com/office/drawing/2014/main" id="{11AC8F54-E2E5-4CD8-AA1C-38D764B2C638}"/>
                  </a:ext>
                </a:extLst>
              </p:cNvPr>
              <p:cNvSpPr/>
              <p:nvPr/>
            </p:nvSpPr>
            <p:spPr>
              <a:xfrm>
                <a:off x="304800" y="887589"/>
                <a:ext cx="831953" cy="794807"/>
              </a:xfrm>
              <a:prstGeom prst="ellipse">
                <a:avLst/>
              </a:prstGeom>
              <a:solidFill>
                <a:srgbClr val="BB2026"/>
              </a:solidFill>
              <a:ln w="12700" cap="flat" cmpd="sng" algn="ctr">
                <a:noFill/>
                <a:prstDash val="solid"/>
                <a:miter lim="800000"/>
              </a:ln>
              <a:effectLst/>
            </p:spPr>
            <p:txBody>
              <a:bodyPr rtlCol="0" anchor="ctr"/>
              <a:lstStyle/>
              <a:p>
                <a:pPr marL="0" marR="0" lvl="0" indent="0" algn="ctr" defTabSz="45725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effectLst/>
                  <a:uLnTx/>
                  <a:uFillTx/>
                </a:endParaRPr>
              </a:p>
            </p:txBody>
          </p:sp>
          <p:pic>
            <p:nvPicPr>
              <p:cNvPr id="18" name="Picture 17">
                <a:extLst>
                  <a:ext uri="{FF2B5EF4-FFF2-40B4-BE49-F238E27FC236}">
                    <a16:creationId xmlns:a16="http://schemas.microsoft.com/office/drawing/2014/main" id="{0A958364-491A-4376-BD70-B6F1908E2A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501" y="1047850"/>
                <a:ext cx="474283" cy="474283"/>
              </a:xfrm>
              <a:prstGeom prst="rect">
                <a:avLst/>
              </a:prstGeom>
            </p:spPr>
          </p:pic>
        </p:grpSp>
        <p:sp>
          <p:nvSpPr>
            <p:cNvPr id="16" name="Rectangle 15">
              <a:extLst>
                <a:ext uri="{FF2B5EF4-FFF2-40B4-BE49-F238E27FC236}">
                  <a16:creationId xmlns:a16="http://schemas.microsoft.com/office/drawing/2014/main" id="{0B6FE655-FBF5-42F9-8065-8A598DBBF78B}"/>
                </a:ext>
              </a:extLst>
            </p:cNvPr>
            <p:cNvSpPr/>
            <p:nvPr/>
          </p:nvSpPr>
          <p:spPr>
            <a:xfrm>
              <a:off x="1089507" y="703055"/>
              <a:ext cx="4652114" cy="1107996"/>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rPr>
                <a:t>Lack of visibility of IPs across the company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rPr>
                <a:t>IPs &amp; design collateral gets trapped in artificial silos - Business units, physical locations, organizational structures</a:t>
              </a:r>
            </a:p>
          </p:txBody>
        </p:sp>
      </p:grpSp>
      <p:grpSp>
        <p:nvGrpSpPr>
          <p:cNvPr id="19" name="Group 18">
            <a:extLst>
              <a:ext uri="{FF2B5EF4-FFF2-40B4-BE49-F238E27FC236}">
                <a16:creationId xmlns:a16="http://schemas.microsoft.com/office/drawing/2014/main" id="{5ECA2B6A-E8A2-45F6-A1EF-5929A2F73945}"/>
              </a:ext>
            </a:extLst>
          </p:cNvPr>
          <p:cNvGrpSpPr/>
          <p:nvPr/>
        </p:nvGrpSpPr>
        <p:grpSpPr>
          <a:xfrm>
            <a:off x="6416356" y="3529842"/>
            <a:ext cx="5376166" cy="861774"/>
            <a:chOff x="5105400" y="2114550"/>
            <a:chExt cx="5376166" cy="861774"/>
          </a:xfrm>
        </p:grpSpPr>
        <p:grpSp>
          <p:nvGrpSpPr>
            <p:cNvPr id="20" name="Group 19">
              <a:extLst>
                <a:ext uri="{FF2B5EF4-FFF2-40B4-BE49-F238E27FC236}">
                  <a16:creationId xmlns:a16="http://schemas.microsoft.com/office/drawing/2014/main" id="{AE68DD39-9FF3-4E3F-B123-AF6F2AC3B83D}"/>
                </a:ext>
              </a:extLst>
            </p:cNvPr>
            <p:cNvGrpSpPr/>
            <p:nvPr/>
          </p:nvGrpSpPr>
          <p:grpSpPr>
            <a:xfrm>
              <a:off x="5105400" y="2219573"/>
              <a:ext cx="731520" cy="698858"/>
              <a:chOff x="4704334" y="2402231"/>
              <a:chExt cx="731520" cy="698858"/>
            </a:xfrm>
          </p:grpSpPr>
          <p:sp>
            <p:nvSpPr>
              <p:cNvPr id="22" name="Oval 21">
                <a:extLst>
                  <a:ext uri="{FF2B5EF4-FFF2-40B4-BE49-F238E27FC236}">
                    <a16:creationId xmlns:a16="http://schemas.microsoft.com/office/drawing/2014/main" id="{C1756C43-A7F9-455C-85C2-369BD88D2C0F}"/>
                  </a:ext>
                </a:extLst>
              </p:cNvPr>
              <p:cNvSpPr>
                <a:spLocks noChangeAspect="1"/>
              </p:cNvSpPr>
              <p:nvPr/>
            </p:nvSpPr>
            <p:spPr>
              <a:xfrm>
                <a:off x="4704334" y="2402231"/>
                <a:ext cx="731520" cy="698858"/>
              </a:xfrm>
              <a:prstGeom prst="ellipse">
                <a:avLst/>
              </a:prstGeom>
              <a:solidFill>
                <a:srgbClr val="4BACC6">
                  <a:lumMod val="75000"/>
                </a:srgbClr>
              </a:solidFill>
              <a:ln w="12700" cap="flat" cmpd="sng" algn="ctr">
                <a:noFill/>
                <a:prstDash val="solid"/>
                <a:miter lim="800000"/>
              </a:ln>
              <a:effectLst/>
            </p:spPr>
            <p:txBody>
              <a:bodyPr rtlCol="0" anchor="ctr"/>
              <a:lstStyle/>
              <a:p>
                <a:pPr marL="0" marR="0" lvl="0" indent="0" algn="ctr" defTabSz="45725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effectLst/>
                  <a:uLnTx/>
                  <a:uFillTx/>
                </a:endParaRPr>
              </a:p>
            </p:txBody>
          </p:sp>
          <p:pic>
            <p:nvPicPr>
              <p:cNvPr id="23" name="Picture 22">
                <a:extLst>
                  <a:ext uri="{FF2B5EF4-FFF2-40B4-BE49-F238E27FC236}">
                    <a16:creationId xmlns:a16="http://schemas.microsoft.com/office/drawing/2014/main" id="{5F91FD9A-6992-4748-B7DE-200085ADFF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2987" y="2516368"/>
                <a:ext cx="457200" cy="457200"/>
              </a:xfrm>
              <a:prstGeom prst="rect">
                <a:avLst/>
              </a:prstGeom>
            </p:spPr>
          </p:pic>
        </p:grpSp>
        <p:sp>
          <p:nvSpPr>
            <p:cNvPr id="21" name="Rectangle 20">
              <a:extLst>
                <a:ext uri="{FF2B5EF4-FFF2-40B4-BE49-F238E27FC236}">
                  <a16:creationId xmlns:a16="http://schemas.microsoft.com/office/drawing/2014/main" id="{1B4048C6-6064-4211-8F0B-073E71830BEA}"/>
                </a:ext>
              </a:extLst>
            </p:cNvPr>
            <p:cNvSpPr/>
            <p:nvPr/>
          </p:nvSpPr>
          <p:spPr>
            <a:xfrm>
              <a:off x="5853348" y="2114550"/>
              <a:ext cx="4628218" cy="861774"/>
            </a:xfrm>
            <a:prstGeom prst="rect">
              <a:avLst/>
            </a:prstGeom>
          </p:spPr>
          <p:txBody>
            <a:bodyPr wrap="square">
              <a:spAutoFit/>
            </a:bodyPr>
            <a:lstStyle/>
            <a:p>
              <a:pPr marL="0" marR="0" lvl="0" indent="0" defTabSz="45725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effectLst/>
                  <a:uLnTx/>
                  <a:uFillTx/>
                </a:rPr>
                <a:t>Getting support for internal IPs</a:t>
              </a:r>
            </a:p>
            <a:p>
              <a:pPr marL="0" marR="0" lvl="0" indent="0" defTabSz="45725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rPr>
                <a:t>Difficult to identify IP developer and obtain desired support</a:t>
              </a:r>
              <a:endParaRPr kumimoji="0" lang="en-US" sz="1800" b="0" i="0" u="none" strike="noStrike" kern="0" cap="none" spc="0" normalizeH="0" baseline="0" noProof="0" dirty="0">
                <a:ln>
                  <a:noFill/>
                </a:ln>
                <a:effectLst/>
                <a:uLnTx/>
                <a:uFillTx/>
              </a:endParaRPr>
            </a:p>
          </p:txBody>
        </p:sp>
      </p:grpSp>
      <p:grpSp>
        <p:nvGrpSpPr>
          <p:cNvPr id="24" name="Group 23">
            <a:extLst>
              <a:ext uri="{FF2B5EF4-FFF2-40B4-BE49-F238E27FC236}">
                <a16:creationId xmlns:a16="http://schemas.microsoft.com/office/drawing/2014/main" id="{ED409454-355B-4567-BBF4-F7F88FC6AA0B}"/>
              </a:ext>
            </a:extLst>
          </p:cNvPr>
          <p:cNvGrpSpPr/>
          <p:nvPr/>
        </p:nvGrpSpPr>
        <p:grpSpPr>
          <a:xfrm>
            <a:off x="962281" y="4915433"/>
            <a:ext cx="5204294" cy="861774"/>
            <a:chOff x="304800" y="2111757"/>
            <a:chExt cx="5204294" cy="861774"/>
          </a:xfrm>
        </p:grpSpPr>
        <p:grpSp>
          <p:nvGrpSpPr>
            <p:cNvPr id="25" name="Group 24">
              <a:extLst>
                <a:ext uri="{FF2B5EF4-FFF2-40B4-BE49-F238E27FC236}">
                  <a16:creationId xmlns:a16="http://schemas.microsoft.com/office/drawing/2014/main" id="{85009A7D-7F48-4025-9F44-D1F69642D790}"/>
                </a:ext>
              </a:extLst>
            </p:cNvPr>
            <p:cNvGrpSpPr>
              <a:grpSpLocks noChangeAspect="1"/>
            </p:cNvGrpSpPr>
            <p:nvPr/>
          </p:nvGrpSpPr>
          <p:grpSpPr>
            <a:xfrm>
              <a:off x="304800" y="2190750"/>
              <a:ext cx="731520" cy="698858"/>
              <a:chOff x="362997" y="2894097"/>
              <a:chExt cx="831953" cy="794807"/>
            </a:xfrm>
          </p:grpSpPr>
          <p:sp>
            <p:nvSpPr>
              <p:cNvPr id="27" name="Oval 26">
                <a:extLst>
                  <a:ext uri="{FF2B5EF4-FFF2-40B4-BE49-F238E27FC236}">
                    <a16:creationId xmlns:a16="http://schemas.microsoft.com/office/drawing/2014/main" id="{E92C370A-4E87-4A8F-9418-4D32C36B16A1}"/>
                  </a:ext>
                </a:extLst>
              </p:cNvPr>
              <p:cNvSpPr/>
              <p:nvPr/>
            </p:nvSpPr>
            <p:spPr>
              <a:xfrm>
                <a:off x="362997" y="2894097"/>
                <a:ext cx="831953" cy="794807"/>
              </a:xfrm>
              <a:prstGeom prst="ellipse">
                <a:avLst/>
              </a:prstGeom>
              <a:solidFill>
                <a:srgbClr val="1F497D">
                  <a:lumMod val="50000"/>
                </a:srgbClr>
              </a:solidFill>
              <a:ln w="12700" cap="flat" cmpd="sng" algn="ctr">
                <a:noFill/>
                <a:prstDash val="solid"/>
                <a:miter lim="800000"/>
              </a:ln>
              <a:effectLst/>
            </p:spPr>
            <p:txBody>
              <a:bodyPr rtlCol="0" anchor="ctr"/>
              <a:lstStyle/>
              <a:p>
                <a:pPr marL="0" marR="0" lvl="0" indent="0" algn="ctr" defTabSz="45725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effectLst/>
                  <a:uLnTx/>
                  <a:uFillTx/>
                </a:endParaRPr>
              </a:p>
            </p:txBody>
          </p:sp>
          <p:pic>
            <p:nvPicPr>
              <p:cNvPr id="28" name="Picture 27">
                <a:extLst>
                  <a:ext uri="{FF2B5EF4-FFF2-40B4-BE49-F238E27FC236}">
                    <a16:creationId xmlns:a16="http://schemas.microsoft.com/office/drawing/2014/main" id="{070E2460-29F7-45C0-97DF-D3A73DAD2F0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229" y="3103248"/>
                <a:ext cx="419242" cy="392085"/>
              </a:xfrm>
              <a:prstGeom prst="rect">
                <a:avLst/>
              </a:prstGeom>
            </p:spPr>
          </p:pic>
        </p:grpSp>
        <p:sp>
          <p:nvSpPr>
            <p:cNvPr id="26" name="Rectangle 25">
              <a:extLst>
                <a:ext uri="{FF2B5EF4-FFF2-40B4-BE49-F238E27FC236}">
                  <a16:creationId xmlns:a16="http://schemas.microsoft.com/office/drawing/2014/main" id="{AC6F9BB4-9ACC-4317-8B1A-EFC6B97BA757}"/>
                </a:ext>
              </a:extLst>
            </p:cNvPr>
            <p:cNvSpPr/>
            <p:nvPr/>
          </p:nvSpPr>
          <p:spPr>
            <a:xfrm>
              <a:off x="1066800" y="2111757"/>
              <a:ext cx="4442294" cy="861774"/>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rPr>
                <a:t>Lack of available documentation</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t>No information on where the specs are located or why a certain decision was made</a:t>
              </a:r>
              <a:endParaRPr kumimoji="0" lang="en-US" sz="1600" b="0" i="0" u="none" strike="noStrike" kern="0" cap="none" spc="0" normalizeH="0" baseline="0" noProof="0" dirty="0">
                <a:ln>
                  <a:noFill/>
                </a:ln>
                <a:effectLst/>
                <a:uLnTx/>
                <a:uFillTx/>
              </a:endParaRPr>
            </a:p>
          </p:txBody>
        </p:sp>
      </p:grpSp>
      <p:grpSp>
        <p:nvGrpSpPr>
          <p:cNvPr id="30" name="Group 29">
            <a:extLst>
              <a:ext uri="{FF2B5EF4-FFF2-40B4-BE49-F238E27FC236}">
                <a16:creationId xmlns:a16="http://schemas.microsoft.com/office/drawing/2014/main" id="{B75C613E-DD6B-4249-9F93-4CED4190A08C}"/>
              </a:ext>
            </a:extLst>
          </p:cNvPr>
          <p:cNvGrpSpPr/>
          <p:nvPr/>
        </p:nvGrpSpPr>
        <p:grpSpPr>
          <a:xfrm>
            <a:off x="6482853" y="4863511"/>
            <a:ext cx="5026976" cy="1138773"/>
            <a:chOff x="304800" y="3262279"/>
            <a:chExt cx="5026976" cy="1138773"/>
          </a:xfrm>
        </p:grpSpPr>
        <p:grpSp>
          <p:nvGrpSpPr>
            <p:cNvPr id="31" name="Group 30">
              <a:extLst>
                <a:ext uri="{FF2B5EF4-FFF2-40B4-BE49-F238E27FC236}">
                  <a16:creationId xmlns:a16="http://schemas.microsoft.com/office/drawing/2014/main" id="{F33C1769-2EF8-4D26-843B-188E5398931A}"/>
                </a:ext>
              </a:extLst>
            </p:cNvPr>
            <p:cNvGrpSpPr>
              <a:grpSpLocks noChangeAspect="1"/>
            </p:cNvGrpSpPr>
            <p:nvPr/>
          </p:nvGrpSpPr>
          <p:grpSpPr>
            <a:xfrm>
              <a:off x="304800" y="3376872"/>
              <a:ext cx="731520" cy="698858"/>
              <a:chOff x="2947712" y="3025945"/>
              <a:chExt cx="831953" cy="794807"/>
            </a:xfrm>
          </p:grpSpPr>
          <p:sp>
            <p:nvSpPr>
              <p:cNvPr id="33" name="Oval 32">
                <a:extLst>
                  <a:ext uri="{FF2B5EF4-FFF2-40B4-BE49-F238E27FC236}">
                    <a16:creationId xmlns:a16="http://schemas.microsoft.com/office/drawing/2014/main" id="{F568EB5F-8043-493C-BF22-843593903018}"/>
                  </a:ext>
                </a:extLst>
              </p:cNvPr>
              <p:cNvSpPr/>
              <p:nvPr/>
            </p:nvSpPr>
            <p:spPr>
              <a:xfrm>
                <a:off x="2947712" y="3025945"/>
                <a:ext cx="831953" cy="794807"/>
              </a:xfrm>
              <a:prstGeom prst="ellipse">
                <a:avLst/>
              </a:prstGeom>
              <a:solidFill>
                <a:srgbClr val="9BBB59">
                  <a:lumMod val="50000"/>
                </a:srgbClr>
              </a:solidFill>
              <a:ln w="12700" cap="flat" cmpd="sng" algn="ctr">
                <a:noFill/>
                <a:prstDash val="solid"/>
                <a:miter lim="800000"/>
              </a:ln>
              <a:effectLst/>
            </p:spPr>
            <p:txBody>
              <a:bodyPr rtlCol="0" anchor="ctr"/>
              <a:lstStyle/>
              <a:p>
                <a:pPr marL="0" marR="0" lvl="0" indent="0" algn="ctr" defTabSz="45725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effectLst/>
                  <a:uLnTx/>
                  <a:uFillTx/>
                </a:endParaRPr>
              </a:p>
            </p:txBody>
          </p:sp>
          <p:pic>
            <p:nvPicPr>
              <p:cNvPr id="34" name="Picture 33">
                <a:extLst>
                  <a:ext uri="{FF2B5EF4-FFF2-40B4-BE49-F238E27FC236}">
                    <a16:creationId xmlns:a16="http://schemas.microsoft.com/office/drawing/2014/main" id="{FC23DCCA-3113-44E8-A664-25427533E9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98324" y="3188173"/>
                <a:ext cx="448799" cy="448799"/>
              </a:xfrm>
              <a:prstGeom prst="rect">
                <a:avLst/>
              </a:prstGeom>
            </p:spPr>
          </p:pic>
        </p:grpSp>
        <p:sp>
          <p:nvSpPr>
            <p:cNvPr id="32" name="Rectangle 31">
              <a:extLst>
                <a:ext uri="{FF2B5EF4-FFF2-40B4-BE49-F238E27FC236}">
                  <a16:creationId xmlns:a16="http://schemas.microsoft.com/office/drawing/2014/main" id="{201152CE-8A09-4320-AC0D-51AC8F382EE5}"/>
                </a:ext>
              </a:extLst>
            </p:cNvPr>
            <p:cNvSpPr/>
            <p:nvPr/>
          </p:nvSpPr>
          <p:spPr>
            <a:xfrm>
              <a:off x="1054549" y="3262279"/>
              <a:ext cx="4277227" cy="113877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effectLst/>
                  <a:uLnTx/>
                  <a:uFillTx/>
                </a:rPr>
                <a:t>No standardization and classification of IP metadata</a:t>
              </a:r>
            </a:p>
            <a:p>
              <a:pPr marL="0" marR="0" lvl="0" indent="0" defTabSz="914400" eaLnBrk="1" fontAlgn="auto" latinLnBrk="0" hangingPunct="1">
                <a:lnSpc>
                  <a:spcPct val="100000"/>
                </a:lnSpc>
                <a:spcBef>
                  <a:spcPts val="0"/>
                </a:spcBef>
                <a:spcAft>
                  <a:spcPts val="0"/>
                </a:spcAft>
                <a:buClrTx/>
                <a:buSzTx/>
                <a:buFontTx/>
                <a:buNone/>
                <a:tabLst/>
                <a:defRPr/>
              </a:pPr>
              <a:r>
                <a:rPr lang="en-US" sz="1600" kern="0" dirty="0"/>
                <a:t>No consistency about IP attributes makes it hard to search for the right IP</a:t>
              </a:r>
              <a:endParaRPr kumimoji="0" lang="en-US" sz="1600" b="0" i="0" u="none" strike="noStrike" kern="0" cap="none" spc="0" normalizeH="0" baseline="0" noProof="0" dirty="0">
                <a:ln>
                  <a:noFill/>
                </a:ln>
                <a:effectLst/>
                <a:uLnTx/>
                <a:uFillTx/>
              </a:endParaRPr>
            </a:p>
          </p:txBody>
        </p:sp>
      </p:grpSp>
    </p:spTree>
    <p:extLst>
      <p:ext uri="{BB962C8B-B14F-4D97-AF65-F5344CB8AC3E}">
        <p14:creationId xmlns:p14="http://schemas.microsoft.com/office/powerpoint/2010/main" val="3098615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D5EA9BA-CEBA-490E-BE1D-56F45788F79C}"/>
              </a:ext>
            </a:extLst>
          </p:cNvPr>
          <p:cNvGrpSpPr/>
          <p:nvPr/>
        </p:nvGrpSpPr>
        <p:grpSpPr>
          <a:xfrm>
            <a:off x="4937844" y="3899720"/>
            <a:ext cx="1142999" cy="182033"/>
            <a:chOff x="6107544" y="4958836"/>
            <a:chExt cx="1142999" cy="182033"/>
          </a:xfrm>
        </p:grpSpPr>
        <p:sp>
          <p:nvSpPr>
            <p:cNvPr id="55" name="Oval 54">
              <a:extLst>
                <a:ext uri="{FF2B5EF4-FFF2-40B4-BE49-F238E27FC236}">
                  <a16:creationId xmlns:a16="http://schemas.microsoft.com/office/drawing/2014/main" id="{C5AE5653-79AA-41BE-A366-086F6036F062}"/>
                </a:ext>
              </a:extLst>
            </p:cNvPr>
            <p:cNvSpPr/>
            <p:nvPr/>
          </p:nvSpPr>
          <p:spPr>
            <a:xfrm>
              <a:off x="6107544" y="4958836"/>
              <a:ext cx="173567" cy="182033"/>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2400" b="1" i="0" u="none" strike="noStrike" kern="0" cap="none" spc="0" normalizeH="0" baseline="0" noProof="0">
                <a:ln>
                  <a:noFill/>
                </a:ln>
                <a:solidFill>
                  <a:prstClr val="black">
                    <a:lumMod val="85000"/>
                    <a:lumOff val="15000"/>
                  </a:prstClr>
                </a:solidFill>
                <a:effectLst/>
                <a:uLnTx/>
                <a:uFillTx/>
                <a:latin typeface="Calibri"/>
                <a:ea typeface="+mn-ea"/>
                <a:cs typeface="+mn-cs"/>
              </a:endParaRPr>
            </a:p>
          </p:txBody>
        </p:sp>
        <p:cxnSp>
          <p:nvCxnSpPr>
            <p:cNvPr id="56" name="Straight Connector 55">
              <a:extLst>
                <a:ext uri="{FF2B5EF4-FFF2-40B4-BE49-F238E27FC236}">
                  <a16:creationId xmlns:a16="http://schemas.microsoft.com/office/drawing/2014/main" id="{F4B586EC-DD37-41FF-A338-910786738F73}"/>
                </a:ext>
              </a:extLst>
            </p:cNvPr>
            <p:cNvCxnSpPr/>
            <p:nvPr/>
          </p:nvCxnSpPr>
          <p:spPr>
            <a:xfrm flipV="1">
              <a:off x="6298046" y="5047737"/>
              <a:ext cx="952497" cy="2117"/>
            </a:xfrm>
            <a:prstGeom prst="line">
              <a:avLst/>
            </a:prstGeom>
            <a:noFill/>
            <a:ln w="9525" cap="flat" cmpd="sng" algn="ctr">
              <a:solidFill>
                <a:sysClr val="window" lastClr="FFFFFF">
                  <a:lumMod val="50000"/>
                </a:sysClr>
              </a:solidFill>
              <a:prstDash val="sysDash"/>
              <a:miter lim="800000"/>
            </a:ln>
            <a:effectLst/>
          </p:spPr>
        </p:cxnSp>
      </p:grpSp>
      <p:sp>
        <p:nvSpPr>
          <p:cNvPr id="2" name="Title 1">
            <a:extLst>
              <a:ext uri="{FF2B5EF4-FFF2-40B4-BE49-F238E27FC236}">
                <a16:creationId xmlns:a16="http://schemas.microsoft.com/office/drawing/2014/main" id="{607DEA59-137F-498F-AD24-62439071D4B0}"/>
              </a:ext>
            </a:extLst>
          </p:cNvPr>
          <p:cNvSpPr>
            <a:spLocks noGrp="1"/>
          </p:cNvSpPr>
          <p:nvPr>
            <p:ph type="title"/>
          </p:nvPr>
        </p:nvSpPr>
        <p:spPr>
          <a:xfrm>
            <a:off x="387388" y="232349"/>
            <a:ext cx="8417549" cy="600164"/>
          </a:xfrm>
        </p:spPr>
        <p:txBody>
          <a:bodyPr/>
          <a:lstStyle/>
          <a:p>
            <a:r>
              <a:rPr lang="en-GB" dirty="0"/>
              <a:t>Questions … Questions …</a:t>
            </a:r>
          </a:p>
        </p:txBody>
      </p:sp>
      <p:sp>
        <p:nvSpPr>
          <p:cNvPr id="4" name="Footer Placeholder 3">
            <a:extLst>
              <a:ext uri="{FF2B5EF4-FFF2-40B4-BE49-F238E27FC236}">
                <a16:creationId xmlns:a16="http://schemas.microsoft.com/office/drawing/2014/main" id="{D83B1271-074F-41BD-92D1-8D2AB9693462}"/>
              </a:ext>
            </a:extLst>
          </p:cNvPr>
          <p:cNvSpPr>
            <a:spLocks noGrp="1"/>
          </p:cNvSpPr>
          <p:nvPr>
            <p:ph type="ftr" sz="quarter" idx="11"/>
          </p:nvPr>
        </p:nvSpPr>
        <p:spPr/>
        <p:txBody>
          <a:bodyPr/>
          <a:lstStyle/>
          <a:p>
            <a:r>
              <a:rPr lang="en-GB" dirty="0"/>
              <a:t>© 2018 </a:t>
            </a:r>
            <a:r>
              <a:rPr lang="en-GB" dirty="0" err="1"/>
              <a:t>ClioSoft</a:t>
            </a:r>
            <a:r>
              <a:rPr lang="en-GB" dirty="0"/>
              <a:t> Inc.</a:t>
            </a:r>
          </a:p>
        </p:txBody>
      </p:sp>
      <p:sp>
        <p:nvSpPr>
          <p:cNvPr id="5" name="Slide Number Placeholder 4">
            <a:extLst>
              <a:ext uri="{FF2B5EF4-FFF2-40B4-BE49-F238E27FC236}">
                <a16:creationId xmlns:a16="http://schemas.microsoft.com/office/drawing/2014/main" id="{48AA0B74-4191-497B-8D4A-542B5893D626}"/>
              </a:ext>
            </a:extLst>
          </p:cNvPr>
          <p:cNvSpPr>
            <a:spLocks noGrp="1"/>
          </p:cNvSpPr>
          <p:nvPr>
            <p:ph type="sldNum" sz="quarter" idx="12"/>
          </p:nvPr>
        </p:nvSpPr>
        <p:spPr/>
        <p:txBody>
          <a:bodyPr/>
          <a:lstStyle/>
          <a:p>
            <a:fld id="{6A06CF83-A3FC-4A83-8261-0B5B9EE574CC}" type="slidenum">
              <a:rPr lang="en-GB" smtClean="0"/>
              <a:t>5</a:t>
            </a:fld>
            <a:endParaRPr lang="en-GB"/>
          </a:p>
        </p:txBody>
      </p:sp>
      <p:sp>
        <p:nvSpPr>
          <p:cNvPr id="47" name="Rectangle 46">
            <a:extLst>
              <a:ext uri="{FF2B5EF4-FFF2-40B4-BE49-F238E27FC236}">
                <a16:creationId xmlns:a16="http://schemas.microsoft.com/office/drawing/2014/main" id="{95E645B9-886A-435A-B5E5-4A76BC3A1AA8}"/>
              </a:ext>
            </a:extLst>
          </p:cNvPr>
          <p:cNvSpPr/>
          <p:nvPr/>
        </p:nvSpPr>
        <p:spPr>
          <a:xfrm>
            <a:off x="4513760" y="1213666"/>
            <a:ext cx="486925" cy="491257"/>
          </a:xfrm>
          <a:prstGeom prst="rect">
            <a:avLst/>
          </a:prstGeom>
          <a:solidFill>
            <a:srgbClr val="DE5B1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Rectangle 47">
            <a:extLst>
              <a:ext uri="{FF2B5EF4-FFF2-40B4-BE49-F238E27FC236}">
                <a16:creationId xmlns:a16="http://schemas.microsoft.com/office/drawing/2014/main" id="{0A43F3FF-6CE6-464C-87D9-E535D7522D2A}"/>
              </a:ext>
            </a:extLst>
          </p:cNvPr>
          <p:cNvSpPr/>
          <p:nvPr/>
        </p:nvSpPr>
        <p:spPr>
          <a:xfrm>
            <a:off x="486165" y="6029380"/>
            <a:ext cx="486925" cy="491257"/>
          </a:xfrm>
          <a:prstGeom prst="rect">
            <a:avLst/>
          </a:prstGeom>
          <a:solidFill>
            <a:srgbClr val="DE5B1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A44447C3-ED84-4489-9C54-DA0EF95AB4B2}"/>
              </a:ext>
            </a:extLst>
          </p:cNvPr>
          <p:cNvSpPr/>
          <p:nvPr/>
        </p:nvSpPr>
        <p:spPr>
          <a:xfrm>
            <a:off x="701817" y="1413030"/>
            <a:ext cx="4093940" cy="4928059"/>
          </a:xfrm>
          <a:prstGeom prst="rect">
            <a:avLst/>
          </a:prstGeom>
          <a:solidFill>
            <a:sysClr val="windowText" lastClr="000000">
              <a:alpha val="12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50" name="Picture 2" descr="hree confused people talking">
            <a:extLst>
              <a:ext uri="{FF2B5EF4-FFF2-40B4-BE49-F238E27FC236}">
                <a16:creationId xmlns:a16="http://schemas.microsoft.com/office/drawing/2014/main" id="{7DA13A50-9231-4BBC-98EF-3B7789011E1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016023" y="2329981"/>
            <a:ext cx="3370911" cy="312820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52" name="Straight Connector 51">
            <a:extLst>
              <a:ext uri="{FF2B5EF4-FFF2-40B4-BE49-F238E27FC236}">
                <a16:creationId xmlns:a16="http://schemas.microsoft.com/office/drawing/2014/main" id="{1C6B02F0-A94B-4429-AD96-968903AC2A63}"/>
              </a:ext>
            </a:extLst>
          </p:cNvPr>
          <p:cNvCxnSpPr>
            <a:cxnSpLocks/>
          </p:cNvCxnSpPr>
          <p:nvPr/>
        </p:nvCxnSpPr>
        <p:spPr>
          <a:xfrm flipH="1">
            <a:off x="6090834" y="2541267"/>
            <a:ext cx="5166" cy="2906343"/>
          </a:xfrm>
          <a:prstGeom prst="line">
            <a:avLst/>
          </a:prstGeom>
          <a:noFill/>
          <a:ln w="9525" cap="flat" cmpd="sng" algn="ctr">
            <a:solidFill>
              <a:sysClr val="window" lastClr="FFFFFF">
                <a:lumMod val="50000"/>
              </a:sysClr>
            </a:solidFill>
            <a:prstDash val="sysDash"/>
            <a:miter lim="800000"/>
          </a:ln>
          <a:effectLst/>
        </p:spPr>
      </p:cxnSp>
      <p:cxnSp>
        <p:nvCxnSpPr>
          <p:cNvPr id="57" name="Straight Connector 56">
            <a:extLst>
              <a:ext uri="{FF2B5EF4-FFF2-40B4-BE49-F238E27FC236}">
                <a16:creationId xmlns:a16="http://schemas.microsoft.com/office/drawing/2014/main" id="{7192483A-0D6A-4198-8766-D2135B7852D2}"/>
              </a:ext>
            </a:extLst>
          </p:cNvPr>
          <p:cNvCxnSpPr/>
          <p:nvPr/>
        </p:nvCxnSpPr>
        <p:spPr>
          <a:xfrm flipV="1">
            <a:off x="6097523" y="2541268"/>
            <a:ext cx="586736" cy="2117"/>
          </a:xfrm>
          <a:prstGeom prst="line">
            <a:avLst/>
          </a:prstGeom>
          <a:noFill/>
          <a:ln w="9525" cap="flat" cmpd="sng" algn="ctr">
            <a:solidFill>
              <a:sysClr val="window" lastClr="FFFFFF">
                <a:lumMod val="50000"/>
              </a:sysClr>
            </a:solidFill>
            <a:prstDash val="sysDash"/>
            <a:miter lim="800000"/>
          </a:ln>
          <a:effectLst/>
        </p:spPr>
      </p:cxnSp>
      <p:cxnSp>
        <p:nvCxnSpPr>
          <p:cNvPr id="61" name="Straight Connector 60">
            <a:extLst>
              <a:ext uri="{FF2B5EF4-FFF2-40B4-BE49-F238E27FC236}">
                <a16:creationId xmlns:a16="http://schemas.microsoft.com/office/drawing/2014/main" id="{EA3DF3FF-05BE-435B-82C4-4AE99CA14E9B}"/>
              </a:ext>
            </a:extLst>
          </p:cNvPr>
          <p:cNvCxnSpPr/>
          <p:nvPr/>
        </p:nvCxnSpPr>
        <p:spPr>
          <a:xfrm flipV="1">
            <a:off x="6099533" y="3135612"/>
            <a:ext cx="586736" cy="2117"/>
          </a:xfrm>
          <a:prstGeom prst="line">
            <a:avLst/>
          </a:prstGeom>
          <a:noFill/>
          <a:ln w="9525" cap="flat" cmpd="sng" algn="ctr">
            <a:solidFill>
              <a:sysClr val="window" lastClr="FFFFFF">
                <a:lumMod val="50000"/>
              </a:sysClr>
            </a:solidFill>
            <a:prstDash val="sysDash"/>
            <a:miter lim="800000"/>
          </a:ln>
          <a:effectLst/>
        </p:spPr>
      </p:cxnSp>
      <p:cxnSp>
        <p:nvCxnSpPr>
          <p:cNvPr id="65" name="Straight Connector 64">
            <a:extLst>
              <a:ext uri="{FF2B5EF4-FFF2-40B4-BE49-F238E27FC236}">
                <a16:creationId xmlns:a16="http://schemas.microsoft.com/office/drawing/2014/main" id="{BDA1BE0E-B006-4CF8-BC43-5158599E7299}"/>
              </a:ext>
            </a:extLst>
          </p:cNvPr>
          <p:cNvCxnSpPr/>
          <p:nvPr/>
        </p:nvCxnSpPr>
        <p:spPr>
          <a:xfrm flipV="1">
            <a:off x="6099533" y="3744676"/>
            <a:ext cx="586736" cy="2117"/>
          </a:xfrm>
          <a:prstGeom prst="line">
            <a:avLst/>
          </a:prstGeom>
          <a:noFill/>
          <a:ln w="9525" cap="flat" cmpd="sng" algn="ctr">
            <a:solidFill>
              <a:sysClr val="window" lastClr="FFFFFF">
                <a:lumMod val="50000"/>
              </a:sysClr>
            </a:solidFill>
            <a:prstDash val="sysDash"/>
            <a:miter lim="800000"/>
          </a:ln>
          <a:effectLst/>
        </p:spPr>
      </p:cxnSp>
      <p:cxnSp>
        <p:nvCxnSpPr>
          <p:cNvPr id="69" name="Straight Connector 68">
            <a:extLst>
              <a:ext uri="{FF2B5EF4-FFF2-40B4-BE49-F238E27FC236}">
                <a16:creationId xmlns:a16="http://schemas.microsoft.com/office/drawing/2014/main" id="{3B9180FD-FA12-4651-99C7-55699D7DDCFA}"/>
              </a:ext>
            </a:extLst>
          </p:cNvPr>
          <p:cNvCxnSpPr/>
          <p:nvPr/>
        </p:nvCxnSpPr>
        <p:spPr>
          <a:xfrm flipV="1">
            <a:off x="6084833" y="4271233"/>
            <a:ext cx="586736" cy="2117"/>
          </a:xfrm>
          <a:prstGeom prst="line">
            <a:avLst/>
          </a:prstGeom>
          <a:noFill/>
          <a:ln w="9525" cap="flat" cmpd="sng" algn="ctr">
            <a:solidFill>
              <a:sysClr val="window" lastClr="FFFFFF">
                <a:lumMod val="50000"/>
              </a:sysClr>
            </a:solidFill>
            <a:prstDash val="sysDash"/>
            <a:miter lim="800000"/>
          </a:ln>
          <a:effectLst/>
        </p:spPr>
      </p:cxnSp>
      <p:sp>
        <p:nvSpPr>
          <p:cNvPr id="94" name="Rectangle 93">
            <a:extLst>
              <a:ext uri="{FF2B5EF4-FFF2-40B4-BE49-F238E27FC236}">
                <a16:creationId xmlns:a16="http://schemas.microsoft.com/office/drawing/2014/main" id="{8806A122-8EFB-4F07-9BF6-7DA53F84AB58}"/>
              </a:ext>
            </a:extLst>
          </p:cNvPr>
          <p:cNvSpPr/>
          <p:nvPr/>
        </p:nvSpPr>
        <p:spPr>
          <a:xfrm>
            <a:off x="7027373" y="2352170"/>
            <a:ext cx="4729500" cy="369332"/>
          </a:xfrm>
          <a:prstGeom prst="rect">
            <a:avLst/>
          </a:prstGeom>
        </p:spPr>
        <p:txBody>
          <a:bodyPr wrap="none">
            <a:spAutoFit/>
          </a:bodyPr>
          <a:lstStyle/>
          <a:p>
            <a:pPr>
              <a:defRPr/>
            </a:pPr>
            <a:r>
              <a:rPr lang="en-US" b="1" dirty="0">
                <a:solidFill>
                  <a:prstClr val="black">
                    <a:lumMod val="75000"/>
                    <a:lumOff val="25000"/>
                  </a:prstClr>
                </a:solidFill>
                <a:cs typeface="Helvetica Neue Medium"/>
              </a:rPr>
              <a:t>Do we have the design specification for this IP? </a:t>
            </a:r>
            <a:endParaRPr lang="en-US" b="1" dirty="0">
              <a:solidFill>
                <a:prstClr val="black"/>
              </a:solidFill>
              <a:cs typeface="Helvetica Neue Medium"/>
            </a:endParaRPr>
          </a:p>
        </p:txBody>
      </p:sp>
      <p:sp>
        <p:nvSpPr>
          <p:cNvPr id="95" name="Oval 94">
            <a:extLst>
              <a:ext uri="{FF2B5EF4-FFF2-40B4-BE49-F238E27FC236}">
                <a16:creationId xmlns:a16="http://schemas.microsoft.com/office/drawing/2014/main" id="{5AEDEA1E-821E-4FC0-80C0-07E193357300}"/>
              </a:ext>
            </a:extLst>
          </p:cNvPr>
          <p:cNvSpPr>
            <a:spLocks noChangeAspect="1"/>
          </p:cNvSpPr>
          <p:nvPr/>
        </p:nvSpPr>
        <p:spPr>
          <a:xfrm>
            <a:off x="6711799" y="3041344"/>
            <a:ext cx="190868" cy="190268"/>
          </a:xfrm>
          <a:prstGeom prst="ellipse">
            <a:avLst/>
          </a:prstGeom>
          <a:solidFill>
            <a:srgbClr val="800000"/>
          </a:solidFill>
          <a:ln w="12700" cap="flat" cmpd="sng" algn="ctr">
            <a:solidFill>
              <a:srgbClr val="800000"/>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800000"/>
              </a:solidFill>
              <a:effectLst/>
              <a:uLnTx/>
              <a:uFillTx/>
              <a:latin typeface="Calibri"/>
              <a:ea typeface="+mn-ea"/>
              <a:cs typeface="+mn-cs"/>
            </a:endParaRPr>
          </a:p>
        </p:txBody>
      </p:sp>
      <p:sp>
        <p:nvSpPr>
          <p:cNvPr id="97" name="Rectangle 96">
            <a:extLst>
              <a:ext uri="{FF2B5EF4-FFF2-40B4-BE49-F238E27FC236}">
                <a16:creationId xmlns:a16="http://schemas.microsoft.com/office/drawing/2014/main" id="{8806A122-8EFB-4F07-9BF6-7DA53F84AB58}"/>
              </a:ext>
            </a:extLst>
          </p:cNvPr>
          <p:cNvSpPr/>
          <p:nvPr/>
        </p:nvSpPr>
        <p:spPr>
          <a:xfrm>
            <a:off x="7027373" y="2947230"/>
            <a:ext cx="4825103" cy="369332"/>
          </a:xfrm>
          <a:prstGeom prst="rect">
            <a:avLst/>
          </a:prstGeom>
        </p:spPr>
        <p:txBody>
          <a:bodyPr wrap="none">
            <a:spAutoFit/>
          </a:bodyPr>
          <a:lstStyle/>
          <a:p>
            <a:pPr>
              <a:defRPr/>
            </a:pPr>
            <a:r>
              <a:rPr lang="en-US" b="1" dirty="0">
                <a:solidFill>
                  <a:prstClr val="black">
                    <a:lumMod val="75000"/>
                    <a:lumOff val="25000"/>
                  </a:prstClr>
                </a:solidFill>
                <a:cs typeface="Helvetica Neue Medium"/>
              </a:rPr>
              <a:t>What testbenches were used to test the design? </a:t>
            </a:r>
          </a:p>
        </p:txBody>
      </p:sp>
      <p:sp>
        <p:nvSpPr>
          <p:cNvPr id="6" name="Rectangle 5"/>
          <p:cNvSpPr/>
          <p:nvPr/>
        </p:nvSpPr>
        <p:spPr>
          <a:xfrm>
            <a:off x="7027373" y="4110667"/>
            <a:ext cx="3738588" cy="369332"/>
          </a:xfrm>
          <a:prstGeom prst="rect">
            <a:avLst/>
          </a:prstGeom>
        </p:spPr>
        <p:txBody>
          <a:bodyPr wrap="none">
            <a:spAutoFit/>
          </a:bodyPr>
          <a:lstStyle/>
          <a:p>
            <a:r>
              <a:rPr lang="en-US" b="1" dirty="0">
                <a:solidFill>
                  <a:prstClr val="black">
                    <a:lumMod val="75000"/>
                    <a:lumOff val="25000"/>
                  </a:prstClr>
                </a:solidFill>
                <a:cs typeface="Helvetica Neue Medium"/>
              </a:rPr>
              <a:t>Are there any open issues for the IP? </a:t>
            </a:r>
          </a:p>
        </p:txBody>
      </p:sp>
      <p:sp>
        <p:nvSpPr>
          <p:cNvPr id="7" name="Rectangle 6"/>
          <p:cNvSpPr/>
          <p:nvPr/>
        </p:nvSpPr>
        <p:spPr>
          <a:xfrm>
            <a:off x="7027373" y="3524751"/>
            <a:ext cx="4906564" cy="369332"/>
          </a:xfrm>
          <a:prstGeom prst="rect">
            <a:avLst/>
          </a:prstGeom>
        </p:spPr>
        <p:txBody>
          <a:bodyPr wrap="square">
            <a:spAutoFit/>
          </a:bodyPr>
          <a:lstStyle/>
          <a:p>
            <a:pPr>
              <a:defRPr/>
            </a:pPr>
            <a:r>
              <a:rPr lang="en-US" b="1" dirty="0">
                <a:solidFill>
                  <a:prstClr val="black">
                    <a:lumMod val="75000"/>
                    <a:lumOff val="25000"/>
                  </a:prstClr>
                </a:solidFill>
                <a:cs typeface="Helvetica Neue Medium"/>
              </a:rPr>
              <a:t>Which designs are using this IP? </a:t>
            </a:r>
          </a:p>
        </p:txBody>
      </p:sp>
      <p:sp>
        <p:nvSpPr>
          <p:cNvPr id="100" name="Oval 99">
            <a:extLst>
              <a:ext uri="{FF2B5EF4-FFF2-40B4-BE49-F238E27FC236}">
                <a16:creationId xmlns:a16="http://schemas.microsoft.com/office/drawing/2014/main" id="{5AEDEA1E-821E-4FC0-80C0-07E193357300}"/>
              </a:ext>
            </a:extLst>
          </p:cNvPr>
          <p:cNvSpPr>
            <a:spLocks noChangeAspect="1"/>
          </p:cNvSpPr>
          <p:nvPr/>
        </p:nvSpPr>
        <p:spPr>
          <a:xfrm>
            <a:off x="6711799" y="4180742"/>
            <a:ext cx="190868" cy="190268"/>
          </a:xfrm>
          <a:prstGeom prst="ellipse">
            <a:avLst/>
          </a:prstGeom>
          <a:solidFill>
            <a:srgbClr val="800000"/>
          </a:solidFill>
          <a:ln w="12700" cap="flat" cmpd="sng" algn="ctr">
            <a:solidFill>
              <a:srgbClr val="800000"/>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800000"/>
              </a:solidFill>
              <a:effectLst/>
              <a:uLnTx/>
              <a:uFillTx/>
              <a:latin typeface="Calibri"/>
              <a:ea typeface="+mn-ea"/>
              <a:cs typeface="+mn-cs"/>
            </a:endParaRPr>
          </a:p>
        </p:txBody>
      </p:sp>
      <p:cxnSp>
        <p:nvCxnSpPr>
          <p:cNvPr id="102" name="Straight Connector 101">
            <a:extLst>
              <a:ext uri="{FF2B5EF4-FFF2-40B4-BE49-F238E27FC236}">
                <a16:creationId xmlns:a16="http://schemas.microsoft.com/office/drawing/2014/main" id="{3B9180FD-FA12-4651-99C7-55699D7DDCFA}"/>
              </a:ext>
            </a:extLst>
          </p:cNvPr>
          <p:cNvCxnSpPr>
            <a:cxnSpLocks/>
          </p:cNvCxnSpPr>
          <p:nvPr/>
        </p:nvCxnSpPr>
        <p:spPr>
          <a:xfrm>
            <a:off x="6087301" y="4864659"/>
            <a:ext cx="630840" cy="0"/>
          </a:xfrm>
          <a:prstGeom prst="line">
            <a:avLst/>
          </a:prstGeom>
          <a:noFill/>
          <a:ln w="9525" cap="flat" cmpd="sng" algn="ctr">
            <a:solidFill>
              <a:sysClr val="window" lastClr="FFFFFF">
                <a:lumMod val="50000"/>
              </a:sysClr>
            </a:solidFill>
            <a:prstDash val="sysDash"/>
            <a:miter lim="800000"/>
          </a:ln>
          <a:effectLst/>
        </p:spPr>
      </p:cxnSp>
      <p:sp>
        <p:nvSpPr>
          <p:cNvPr id="103" name="Rectangle 102"/>
          <p:cNvSpPr/>
          <p:nvPr/>
        </p:nvSpPr>
        <p:spPr>
          <a:xfrm>
            <a:off x="7027373" y="4660928"/>
            <a:ext cx="4665978" cy="369332"/>
          </a:xfrm>
          <a:prstGeom prst="rect">
            <a:avLst/>
          </a:prstGeom>
        </p:spPr>
        <p:txBody>
          <a:bodyPr wrap="square">
            <a:spAutoFit/>
          </a:bodyPr>
          <a:lstStyle/>
          <a:p>
            <a:r>
              <a:rPr lang="en-US" b="1" dirty="0">
                <a:solidFill>
                  <a:prstClr val="black">
                    <a:lumMod val="75000"/>
                    <a:lumOff val="25000"/>
                  </a:prstClr>
                </a:solidFill>
                <a:cs typeface="Helvetica Neue Medium"/>
              </a:rPr>
              <a:t>Who is the author of the IP? </a:t>
            </a:r>
          </a:p>
        </p:txBody>
      </p:sp>
      <p:sp>
        <p:nvSpPr>
          <p:cNvPr id="104" name="Oval 103">
            <a:extLst>
              <a:ext uri="{FF2B5EF4-FFF2-40B4-BE49-F238E27FC236}">
                <a16:creationId xmlns:a16="http://schemas.microsoft.com/office/drawing/2014/main" id="{5AEDEA1E-821E-4FC0-80C0-07E193357300}"/>
              </a:ext>
            </a:extLst>
          </p:cNvPr>
          <p:cNvSpPr>
            <a:spLocks noChangeAspect="1"/>
          </p:cNvSpPr>
          <p:nvPr/>
        </p:nvSpPr>
        <p:spPr>
          <a:xfrm>
            <a:off x="6704202" y="4770189"/>
            <a:ext cx="190868" cy="190268"/>
          </a:xfrm>
          <a:prstGeom prst="ellipse">
            <a:avLst/>
          </a:prstGeom>
          <a:solidFill>
            <a:srgbClr val="800000"/>
          </a:solidFill>
          <a:ln w="12700" cap="flat" cmpd="sng" algn="ctr">
            <a:solidFill>
              <a:srgbClr val="800000"/>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800000"/>
              </a:solidFill>
              <a:effectLst/>
              <a:uLnTx/>
              <a:uFillTx/>
              <a:latin typeface="Calibri"/>
              <a:ea typeface="+mn-ea"/>
              <a:cs typeface="+mn-cs"/>
            </a:endParaRPr>
          </a:p>
        </p:txBody>
      </p:sp>
      <p:cxnSp>
        <p:nvCxnSpPr>
          <p:cNvPr id="106" name="Straight Connector 105">
            <a:extLst>
              <a:ext uri="{FF2B5EF4-FFF2-40B4-BE49-F238E27FC236}">
                <a16:creationId xmlns:a16="http://schemas.microsoft.com/office/drawing/2014/main" id="{3B9180FD-FA12-4651-99C7-55699D7DDCFA}"/>
              </a:ext>
            </a:extLst>
          </p:cNvPr>
          <p:cNvCxnSpPr>
            <a:cxnSpLocks/>
          </p:cNvCxnSpPr>
          <p:nvPr/>
        </p:nvCxnSpPr>
        <p:spPr>
          <a:xfrm flipV="1">
            <a:off x="6087301" y="5440443"/>
            <a:ext cx="624498" cy="10329"/>
          </a:xfrm>
          <a:prstGeom prst="line">
            <a:avLst/>
          </a:prstGeom>
          <a:noFill/>
          <a:ln w="9525" cap="flat" cmpd="sng" algn="ctr">
            <a:solidFill>
              <a:sysClr val="window" lastClr="FFFFFF">
                <a:lumMod val="50000"/>
              </a:sysClr>
            </a:solidFill>
            <a:prstDash val="sysDash"/>
            <a:miter lim="800000"/>
          </a:ln>
          <a:effectLst/>
        </p:spPr>
      </p:cxnSp>
      <p:sp>
        <p:nvSpPr>
          <p:cNvPr id="107" name="Rectangle 106"/>
          <p:cNvSpPr/>
          <p:nvPr/>
        </p:nvSpPr>
        <p:spPr>
          <a:xfrm>
            <a:off x="7027373" y="5262944"/>
            <a:ext cx="4665978" cy="369332"/>
          </a:xfrm>
          <a:prstGeom prst="rect">
            <a:avLst/>
          </a:prstGeom>
        </p:spPr>
        <p:txBody>
          <a:bodyPr wrap="square">
            <a:spAutoFit/>
          </a:bodyPr>
          <a:lstStyle/>
          <a:p>
            <a:r>
              <a:rPr lang="en-US" b="1" dirty="0">
                <a:solidFill>
                  <a:prstClr val="black">
                    <a:lumMod val="75000"/>
                    <a:lumOff val="25000"/>
                  </a:prstClr>
                </a:solidFill>
                <a:cs typeface="Helvetica Neue Medium"/>
              </a:rPr>
              <a:t>What is the PDK for this IP? </a:t>
            </a:r>
          </a:p>
        </p:txBody>
      </p:sp>
      <p:sp>
        <p:nvSpPr>
          <p:cNvPr id="108" name="Oval 107">
            <a:extLst>
              <a:ext uri="{FF2B5EF4-FFF2-40B4-BE49-F238E27FC236}">
                <a16:creationId xmlns:a16="http://schemas.microsoft.com/office/drawing/2014/main" id="{5AEDEA1E-821E-4FC0-80C0-07E193357300}"/>
              </a:ext>
            </a:extLst>
          </p:cNvPr>
          <p:cNvSpPr>
            <a:spLocks noChangeAspect="1"/>
          </p:cNvSpPr>
          <p:nvPr/>
        </p:nvSpPr>
        <p:spPr>
          <a:xfrm>
            <a:off x="6704202" y="5345309"/>
            <a:ext cx="190868" cy="190268"/>
          </a:xfrm>
          <a:prstGeom prst="ellipse">
            <a:avLst/>
          </a:prstGeom>
          <a:solidFill>
            <a:srgbClr val="800000"/>
          </a:solidFill>
          <a:ln w="12700" cap="flat" cmpd="sng" algn="ctr">
            <a:solidFill>
              <a:srgbClr val="800000"/>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800000"/>
              </a:solidFill>
              <a:effectLst/>
              <a:uLnTx/>
              <a:uFillTx/>
              <a:latin typeface="Calibri"/>
              <a:ea typeface="+mn-ea"/>
              <a:cs typeface="+mn-cs"/>
            </a:endParaRPr>
          </a:p>
        </p:txBody>
      </p:sp>
      <p:sp>
        <p:nvSpPr>
          <p:cNvPr id="38" name="Oval 37">
            <a:extLst>
              <a:ext uri="{FF2B5EF4-FFF2-40B4-BE49-F238E27FC236}">
                <a16:creationId xmlns:a16="http://schemas.microsoft.com/office/drawing/2014/main" id="{159BDF59-131D-7D4F-BE80-90A203067B8D}"/>
              </a:ext>
            </a:extLst>
          </p:cNvPr>
          <p:cNvSpPr>
            <a:spLocks noChangeAspect="1"/>
          </p:cNvSpPr>
          <p:nvPr/>
        </p:nvSpPr>
        <p:spPr>
          <a:xfrm>
            <a:off x="6704202" y="3649542"/>
            <a:ext cx="190868" cy="190268"/>
          </a:xfrm>
          <a:prstGeom prst="ellipse">
            <a:avLst/>
          </a:prstGeom>
          <a:solidFill>
            <a:srgbClr val="800000"/>
          </a:solidFill>
          <a:ln w="12700" cap="flat" cmpd="sng" algn="ctr">
            <a:solidFill>
              <a:srgbClr val="800000"/>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800000"/>
              </a:solidFill>
              <a:effectLst/>
              <a:uLnTx/>
              <a:uFillTx/>
              <a:latin typeface="Calibri"/>
              <a:ea typeface="+mn-ea"/>
              <a:cs typeface="+mn-cs"/>
            </a:endParaRPr>
          </a:p>
        </p:txBody>
      </p:sp>
      <p:sp>
        <p:nvSpPr>
          <p:cNvPr id="39" name="Oval 38">
            <a:extLst>
              <a:ext uri="{FF2B5EF4-FFF2-40B4-BE49-F238E27FC236}">
                <a16:creationId xmlns:a16="http://schemas.microsoft.com/office/drawing/2014/main" id="{6E112627-25E6-1742-B9BF-4E7E8FF513C1}"/>
              </a:ext>
            </a:extLst>
          </p:cNvPr>
          <p:cNvSpPr>
            <a:spLocks noChangeAspect="1"/>
          </p:cNvSpPr>
          <p:nvPr/>
        </p:nvSpPr>
        <p:spPr>
          <a:xfrm>
            <a:off x="6704202" y="2446133"/>
            <a:ext cx="190868" cy="190268"/>
          </a:xfrm>
          <a:prstGeom prst="ellipse">
            <a:avLst/>
          </a:prstGeom>
          <a:solidFill>
            <a:srgbClr val="800000"/>
          </a:solidFill>
          <a:ln w="12700" cap="flat" cmpd="sng" algn="ctr">
            <a:solidFill>
              <a:srgbClr val="800000"/>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800000"/>
              </a:solidFill>
              <a:effectLst/>
              <a:uLnTx/>
              <a:uFillTx/>
              <a:latin typeface="Calibri"/>
              <a:ea typeface="+mn-ea"/>
              <a:cs typeface="+mn-cs"/>
            </a:endParaRPr>
          </a:p>
        </p:txBody>
      </p:sp>
    </p:spTree>
    <p:extLst>
      <p:ext uri="{BB962C8B-B14F-4D97-AF65-F5344CB8AC3E}">
        <p14:creationId xmlns:p14="http://schemas.microsoft.com/office/powerpoint/2010/main" val="37611234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fade">
                                      <p:cBhvr>
                                        <p:cTn id="22" dur="1000"/>
                                        <p:tgtEl>
                                          <p:spTgt spid="94"/>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97"/>
                                        </p:tgtEl>
                                        <p:attrNameLst>
                                          <p:attrName>style.visibility</p:attrName>
                                        </p:attrNameLst>
                                      </p:cBhvr>
                                      <p:to>
                                        <p:strVal val="visible"/>
                                      </p:to>
                                    </p:set>
                                    <p:animEffect transition="in" filter="fade">
                                      <p:cBhvr>
                                        <p:cTn id="33" dur="1000"/>
                                        <p:tgtEl>
                                          <p:spTgt spid="97"/>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childTnLst>
                                </p:cTn>
                              </p:par>
                            </p:childTnLst>
                          </p:cTn>
                        </p:par>
                        <p:par>
                          <p:cTn id="45" fill="hold">
                            <p:stCondLst>
                              <p:cond delay="5500"/>
                            </p:stCondLst>
                            <p:childTnLst>
                              <p:par>
                                <p:cTn id="46" presetID="10" presetClass="entr" presetSubtype="0" fill="hold" nodeType="after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0"/>
                                        </p:tgtEl>
                                        <p:attrNameLst>
                                          <p:attrName>style.visibility</p:attrName>
                                        </p:attrNameLst>
                                      </p:cBhvr>
                                      <p:to>
                                        <p:strVal val="visible"/>
                                      </p:to>
                                    </p:set>
                                    <p:animEffect transition="in" filter="fade">
                                      <p:cBhvr>
                                        <p:cTn id="51" dur="500"/>
                                        <p:tgtEl>
                                          <p:spTgt spid="10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childTnLst>
                                </p:cTn>
                              </p:par>
                            </p:childTnLst>
                          </p:cTn>
                        </p:par>
                        <p:par>
                          <p:cTn id="56" fill="hold">
                            <p:stCondLst>
                              <p:cond delay="7000"/>
                            </p:stCondLst>
                            <p:childTnLst>
                              <p:par>
                                <p:cTn id="57" presetID="10" presetClass="entr" presetSubtype="0" fill="hold" nodeType="afterEffect">
                                  <p:stCondLst>
                                    <p:cond delay="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04"/>
                                        </p:tgtEl>
                                        <p:attrNameLst>
                                          <p:attrName>style.visibility</p:attrName>
                                        </p:attrNameLst>
                                      </p:cBhvr>
                                      <p:to>
                                        <p:strVal val="visible"/>
                                      </p:to>
                                    </p:set>
                                    <p:animEffect transition="in" filter="fade">
                                      <p:cBhvr>
                                        <p:cTn id="62" dur="500"/>
                                        <p:tgtEl>
                                          <p:spTgt spid="104"/>
                                        </p:tgtEl>
                                      </p:cBhvr>
                                    </p:animEffect>
                                  </p:childTnLst>
                                </p:cTn>
                              </p:par>
                            </p:childTnLst>
                          </p:cTn>
                        </p:par>
                        <p:par>
                          <p:cTn id="63" fill="hold">
                            <p:stCondLst>
                              <p:cond delay="7500"/>
                            </p:stCondLst>
                            <p:childTnLst>
                              <p:par>
                                <p:cTn id="64" presetID="10"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animEffect transition="in" filter="fade">
                                      <p:cBhvr>
                                        <p:cTn id="66" dur="1000"/>
                                        <p:tgtEl>
                                          <p:spTgt spid="103"/>
                                        </p:tgtEl>
                                      </p:cBhvr>
                                    </p:animEffect>
                                  </p:childTnLst>
                                </p:cTn>
                              </p:par>
                            </p:childTnLst>
                          </p:cTn>
                        </p:par>
                        <p:par>
                          <p:cTn id="67" fill="hold">
                            <p:stCondLst>
                              <p:cond delay="8500"/>
                            </p:stCondLst>
                            <p:childTnLst>
                              <p:par>
                                <p:cTn id="68" presetID="10" presetClass="entr" presetSubtype="0" fill="hold" nodeType="afterEffect">
                                  <p:stCondLst>
                                    <p:cond delay="0"/>
                                  </p:stCondLst>
                                  <p:childTnLst>
                                    <p:set>
                                      <p:cBhvr>
                                        <p:cTn id="69" dur="1" fill="hold">
                                          <p:stCondLst>
                                            <p:cond delay="0"/>
                                          </p:stCondLst>
                                        </p:cTn>
                                        <p:tgtEl>
                                          <p:spTgt spid="106"/>
                                        </p:tgtEl>
                                        <p:attrNameLst>
                                          <p:attrName>style.visibility</p:attrName>
                                        </p:attrNameLst>
                                      </p:cBhvr>
                                      <p:to>
                                        <p:strVal val="visible"/>
                                      </p:to>
                                    </p:set>
                                    <p:animEffect transition="in" filter="fade">
                                      <p:cBhvr>
                                        <p:cTn id="70" dur="500"/>
                                        <p:tgtEl>
                                          <p:spTgt spid="10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fade">
                                      <p:cBhvr>
                                        <p:cTn id="73" dur="500"/>
                                        <p:tgtEl>
                                          <p:spTgt spid="108"/>
                                        </p:tgtEl>
                                      </p:cBhvr>
                                    </p:animEffect>
                                  </p:childTnLst>
                                </p:cTn>
                              </p:par>
                            </p:childTnLst>
                          </p:cTn>
                        </p:par>
                        <p:par>
                          <p:cTn id="74" fill="hold">
                            <p:stCondLst>
                              <p:cond delay="9000"/>
                            </p:stCondLst>
                            <p:childTnLst>
                              <p:par>
                                <p:cTn id="75" presetID="10" presetClass="entr" presetSubtype="0" fill="hold" grpId="0" nodeType="after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fade">
                                      <p:cBhvr>
                                        <p:cTn id="77"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animBg="1"/>
      <p:bldP spid="97" grpId="0"/>
      <p:bldP spid="6" grpId="0"/>
      <p:bldP spid="7" grpId="0"/>
      <p:bldP spid="100" grpId="0" animBg="1"/>
      <p:bldP spid="103" grpId="0"/>
      <p:bldP spid="104" grpId="0" animBg="1"/>
      <p:bldP spid="107" grpId="0"/>
      <p:bldP spid="108" grpId="0" animBg="1"/>
      <p:bldP spid="38"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B441-568E-441A-9A65-8AAE867FD8AF}"/>
              </a:ext>
            </a:extLst>
          </p:cNvPr>
          <p:cNvSpPr>
            <a:spLocks noGrp="1"/>
          </p:cNvSpPr>
          <p:nvPr>
            <p:ph type="title"/>
          </p:nvPr>
        </p:nvSpPr>
        <p:spPr>
          <a:xfrm>
            <a:off x="387388" y="236965"/>
            <a:ext cx="8417549" cy="590931"/>
          </a:xfrm>
        </p:spPr>
        <p:txBody>
          <a:bodyPr/>
          <a:lstStyle/>
          <a:p>
            <a:r>
              <a:rPr lang="en-GB" dirty="0"/>
              <a:t>I want this IP …</a:t>
            </a:r>
          </a:p>
        </p:txBody>
      </p:sp>
      <p:sp>
        <p:nvSpPr>
          <p:cNvPr id="4" name="Footer Placeholder 3">
            <a:extLst>
              <a:ext uri="{FF2B5EF4-FFF2-40B4-BE49-F238E27FC236}">
                <a16:creationId xmlns:a16="http://schemas.microsoft.com/office/drawing/2014/main" id="{81337364-D99E-4EE4-A608-12743C798AB7}"/>
              </a:ext>
            </a:extLst>
          </p:cNvPr>
          <p:cNvSpPr>
            <a:spLocks noGrp="1"/>
          </p:cNvSpPr>
          <p:nvPr>
            <p:ph type="ftr" sz="quarter" idx="11"/>
          </p:nvPr>
        </p:nvSpPr>
        <p:spPr/>
        <p:txBody>
          <a:bodyPr/>
          <a:lstStyle/>
          <a:p>
            <a:r>
              <a:rPr lang="en-GB" dirty="0"/>
              <a:t>© 2018 </a:t>
            </a:r>
            <a:r>
              <a:rPr lang="en-GB" dirty="0" err="1"/>
              <a:t>ClioSoft</a:t>
            </a:r>
            <a:r>
              <a:rPr lang="en-GB" dirty="0"/>
              <a:t> Inc.</a:t>
            </a:r>
          </a:p>
        </p:txBody>
      </p:sp>
      <p:sp>
        <p:nvSpPr>
          <p:cNvPr id="5" name="Slide Number Placeholder 4">
            <a:extLst>
              <a:ext uri="{FF2B5EF4-FFF2-40B4-BE49-F238E27FC236}">
                <a16:creationId xmlns:a16="http://schemas.microsoft.com/office/drawing/2014/main" id="{D2990DD0-5B87-4547-A215-138091EABA98}"/>
              </a:ext>
            </a:extLst>
          </p:cNvPr>
          <p:cNvSpPr>
            <a:spLocks noGrp="1"/>
          </p:cNvSpPr>
          <p:nvPr>
            <p:ph type="sldNum" sz="quarter" idx="12"/>
          </p:nvPr>
        </p:nvSpPr>
        <p:spPr/>
        <p:txBody>
          <a:bodyPr/>
          <a:lstStyle/>
          <a:p>
            <a:fld id="{6A06CF83-A3FC-4A83-8261-0B5B9EE574CC}" type="slidenum">
              <a:rPr lang="en-GB" smtClean="0"/>
              <a:t>6</a:t>
            </a:fld>
            <a:endParaRPr lang="en-GB"/>
          </a:p>
        </p:txBody>
      </p:sp>
      <p:grpSp>
        <p:nvGrpSpPr>
          <p:cNvPr id="40" name="Group 39">
            <a:extLst>
              <a:ext uri="{FF2B5EF4-FFF2-40B4-BE49-F238E27FC236}">
                <a16:creationId xmlns:a16="http://schemas.microsoft.com/office/drawing/2014/main" id="{9B45ECD4-F806-4CEE-A3F6-924F2AE37A12}"/>
              </a:ext>
            </a:extLst>
          </p:cNvPr>
          <p:cNvGrpSpPr/>
          <p:nvPr/>
        </p:nvGrpSpPr>
        <p:grpSpPr>
          <a:xfrm>
            <a:off x="5004373" y="2880817"/>
            <a:ext cx="1712689" cy="1662155"/>
            <a:chOff x="5004373" y="2880817"/>
            <a:chExt cx="1712689" cy="1662155"/>
          </a:xfrm>
        </p:grpSpPr>
        <p:grpSp>
          <p:nvGrpSpPr>
            <p:cNvPr id="41" name="Group 40">
              <a:extLst>
                <a:ext uri="{FF2B5EF4-FFF2-40B4-BE49-F238E27FC236}">
                  <a16:creationId xmlns:a16="http://schemas.microsoft.com/office/drawing/2014/main" id="{42E8AA5A-07ED-4468-B7DA-43109D8EF223}"/>
                </a:ext>
              </a:extLst>
            </p:cNvPr>
            <p:cNvGrpSpPr>
              <a:grpSpLocks noChangeAspect="1"/>
            </p:cNvGrpSpPr>
            <p:nvPr/>
          </p:nvGrpSpPr>
          <p:grpSpPr>
            <a:xfrm>
              <a:off x="5004373" y="2880817"/>
              <a:ext cx="1712689" cy="1662155"/>
              <a:chOff x="253999" y="2215200"/>
              <a:chExt cx="3023895" cy="2934672"/>
            </a:xfrm>
          </p:grpSpPr>
          <p:sp>
            <p:nvSpPr>
              <p:cNvPr id="43" name="Oval 42">
                <a:extLst>
                  <a:ext uri="{FF2B5EF4-FFF2-40B4-BE49-F238E27FC236}">
                    <a16:creationId xmlns:a16="http://schemas.microsoft.com/office/drawing/2014/main" id="{7BC8B694-254A-42DF-9C95-F2D16A1B55AE}"/>
                  </a:ext>
                </a:extLst>
              </p:cNvPr>
              <p:cNvSpPr/>
              <p:nvPr/>
            </p:nvSpPr>
            <p:spPr>
              <a:xfrm>
                <a:off x="253999" y="2215200"/>
                <a:ext cx="3023895" cy="2934672"/>
              </a:xfrm>
              <a:prstGeom prst="ellipse">
                <a:avLst/>
              </a:prstGeom>
              <a:solidFill>
                <a:srgbClr val="4BACC6">
                  <a:lumMod val="50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70" b="0" i="0" u="none" strike="noStrike" kern="0" cap="none" spc="0" normalizeH="0" baseline="0" noProof="0">
                  <a:ln>
                    <a:noFill/>
                  </a:ln>
                  <a:solidFill>
                    <a:prstClr val="white"/>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FBA14F3F-F880-4A98-A3FC-374D0D750F51}"/>
                  </a:ext>
                </a:extLst>
              </p:cNvPr>
              <p:cNvSpPr/>
              <p:nvPr/>
            </p:nvSpPr>
            <p:spPr>
              <a:xfrm>
                <a:off x="498425" y="3884747"/>
                <a:ext cx="2531612" cy="616764"/>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prstClr val="white"/>
                    </a:solidFill>
                    <a:effectLst/>
                    <a:uLnTx/>
                    <a:uFillTx/>
                  </a:rPr>
                  <a:t>Emails</a:t>
                </a:r>
              </a:p>
            </p:txBody>
          </p:sp>
        </p:grpSp>
        <p:pic>
          <p:nvPicPr>
            <p:cNvPr id="42" name="Picture 41">
              <a:extLst>
                <a:ext uri="{FF2B5EF4-FFF2-40B4-BE49-F238E27FC236}">
                  <a16:creationId xmlns:a16="http://schemas.microsoft.com/office/drawing/2014/main" id="{93AA13B8-6EA1-4B42-82A9-1F9C18F3BB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9656" y="3368825"/>
              <a:ext cx="458242" cy="347500"/>
            </a:xfrm>
            <a:prstGeom prst="rect">
              <a:avLst/>
            </a:prstGeom>
          </p:spPr>
        </p:pic>
      </p:grpSp>
      <p:grpSp>
        <p:nvGrpSpPr>
          <p:cNvPr id="45" name="Group 44">
            <a:extLst>
              <a:ext uri="{FF2B5EF4-FFF2-40B4-BE49-F238E27FC236}">
                <a16:creationId xmlns:a16="http://schemas.microsoft.com/office/drawing/2014/main" id="{923540A8-B264-4A40-BBAE-A7C08EC1DA36}"/>
              </a:ext>
            </a:extLst>
          </p:cNvPr>
          <p:cNvGrpSpPr/>
          <p:nvPr/>
        </p:nvGrpSpPr>
        <p:grpSpPr>
          <a:xfrm>
            <a:off x="6244033" y="3568687"/>
            <a:ext cx="1712689" cy="1662155"/>
            <a:chOff x="6244033" y="3568687"/>
            <a:chExt cx="1712689" cy="1662155"/>
          </a:xfrm>
        </p:grpSpPr>
        <p:grpSp>
          <p:nvGrpSpPr>
            <p:cNvPr id="46" name="Group 45">
              <a:extLst>
                <a:ext uri="{FF2B5EF4-FFF2-40B4-BE49-F238E27FC236}">
                  <a16:creationId xmlns:a16="http://schemas.microsoft.com/office/drawing/2014/main" id="{141FC1BF-1103-44CD-BD53-3600D6F5DC85}"/>
                </a:ext>
              </a:extLst>
            </p:cNvPr>
            <p:cNvGrpSpPr>
              <a:grpSpLocks noChangeAspect="1"/>
            </p:cNvGrpSpPr>
            <p:nvPr/>
          </p:nvGrpSpPr>
          <p:grpSpPr>
            <a:xfrm>
              <a:off x="6244033" y="3568687"/>
              <a:ext cx="1712689" cy="1662155"/>
              <a:chOff x="2431031" y="3860995"/>
              <a:chExt cx="3023895" cy="2934672"/>
            </a:xfrm>
          </p:grpSpPr>
          <p:sp>
            <p:nvSpPr>
              <p:cNvPr id="48" name="Oval 47">
                <a:extLst>
                  <a:ext uri="{FF2B5EF4-FFF2-40B4-BE49-F238E27FC236}">
                    <a16:creationId xmlns:a16="http://schemas.microsoft.com/office/drawing/2014/main" id="{23971F71-3CFF-42A7-9656-C95D32B22583}"/>
                  </a:ext>
                </a:extLst>
              </p:cNvPr>
              <p:cNvSpPr/>
              <p:nvPr/>
            </p:nvSpPr>
            <p:spPr>
              <a:xfrm>
                <a:off x="2431031" y="3860995"/>
                <a:ext cx="3023895" cy="2934672"/>
              </a:xfrm>
              <a:prstGeom prst="ellipse">
                <a:avLst/>
              </a:prstGeom>
              <a:solidFill>
                <a:srgbClr val="1F7449"/>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70" b="0" i="0" u="none" strike="noStrike" kern="0" cap="none" spc="0" normalizeH="0" baseline="0" noProof="0">
                  <a:ln>
                    <a:noFill/>
                  </a:ln>
                  <a:solidFill>
                    <a:prstClr val="white"/>
                  </a:solidFill>
                  <a:effectLst/>
                  <a:uLnTx/>
                  <a:uFillTx/>
                  <a:latin typeface="Calibri"/>
                  <a:ea typeface="+mn-ea"/>
                  <a:cs typeface="+mn-cs"/>
                </a:endParaRPr>
              </a:p>
            </p:txBody>
          </p:sp>
          <p:sp>
            <p:nvSpPr>
              <p:cNvPr id="49" name="Rectangle 48">
                <a:extLst>
                  <a:ext uri="{FF2B5EF4-FFF2-40B4-BE49-F238E27FC236}">
                    <a16:creationId xmlns:a16="http://schemas.microsoft.com/office/drawing/2014/main" id="{C9A73033-F453-458B-8216-2F701D2BB2C2}"/>
                  </a:ext>
                </a:extLst>
              </p:cNvPr>
              <p:cNvSpPr/>
              <p:nvPr/>
            </p:nvSpPr>
            <p:spPr>
              <a:xfrm>
                <a:off x="2678889" y="5606658"/>
                <a:ext cx="2531612" cy="1070508"/>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prstClr val="white"/>
                    </a:solidFill>
                    <a:effectLst/>
                    <a:uLnTx/>
                    <a:uFillTx/>
                  </a:rPr>
                  <a:t>Meeting minutes</a:t>
                </a:r>
              </a:p>
            </p:txBody>
          </p:sp>
        </p:grpSp>
        <p:pic>
          <p:nvPicPr>
            <p:cNvPr id="47" name="Picture 46">
              <a:extLst>
                <a:ext uri="{FF2B5EF4-FFF2-40B4-BE49-F238E27FC236}">
                  <a16:creationId xmlns:a16="http://schemas.microsoft.com/office/drawing/2014/main" id="{A6BDCB85-22A4-4787-9706-453FD9762E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2455" y="4132459"/>
              <a:ext cx="404437" cy="378239"/>
            </a:xfrm>
            <a:prstGeom prst="rect">
              <a:avLst/>
            </a:prstGeom>
          </p:spPr>
        </p:pic>
      </p:grpSp>
      <p:grpSp>
        <p:nvGrpSpPr>
          <p:cNvPr id="50" name="Group 49">
            <a:extLst>
              <a:ext uri="{FF2B5EF4-FFF2-40B4-BE49-F238E27FC236}">
                <a16:creationId xmlns:a16="http://schemas.microsoft.com/office/drawing/2014/main" id="{15FBF500-7FF8-4BA1-9C4A-7C262CD5359E}"/>
              </a:ext>
            </a:extLst>
          </p:cNvPr>
          <p:cNvGrpSpPr/>
          <p:nvPr/>
        </p:nvGrpSpPr>
        <p:grpSpPr>
          <a:xfrm>
            <a:off x="7455386" y="2813891"/>
            <a:ext cx="1712689" cy="1662155"/>
            <a:chOff x="7455386" y="2813891"/>
            <a:chExt cx="1712689" cy="1662155"/>
          </a:xfrm>
        </p:grpSpPr>
        <p:grpSp>
          <p:nvGrpSpPr>
            <p:cNvPr id="51" name="Group 50">
              <a:extLst>
                <a:ext uri="{FF2B5EF4-FFF2-40B4-BE49-F238E27FC236}">
                  <a16:creationId xmlns:a16="http://schemas.microsoft.com/office/drawing/2014/main" id="{7064CEDA-0B7B-4E7E-8192-C4BA932805A5}"/>
                </a:ext>
              </a:extLst>
            </p:cNvPr>
            <p:cNvGrpSpPr>
              <a:grpSpLocks noChangeAspect="1"/>
            </p:cNvGrpSpPr>
            <p:nvPr/>
          </p:nvGrpSpPr>
          <p:grpSpPr>
            <a:xfrm>
              <a:off x="7455386" y="2813891"/>
              <a:ext cx="1712689" cy="1662155"/>
              <a:chOff x="4434090" y="2287356"/>
              <a:chExt cx="3023895" cy="2934672"/>
            </a:xfrm>
          </p:grpSpPr>
          <p:sp>
            <p:nvSpPr>
              <p:cNvPr id="53" name="Oval 52">
                <a:extLst>
                  <a:ext uri="{FF2B5EF4-FFF2-40B4-BE49-F238E27FC236}">
                    <a16:creationId xmlns:a16="http://schemas.microsoft.com/office/drawing/2014/main" id="{387D2850-36C4-4F15-9087-E33B24C90A16}"/>
                  </a:ext>
                </a:extLst>
              </p:cNvPr>
              <p:cNvSpPr/>
              <p:nvPr/>
            </p:nvSpPr>
            <p:spPr>
              <a:xfrm>
                <a:off x="4434090" y="2287356"/>
                <a:ext cx="3023895" cy="2934672"/>
              </a:xfrm>
              <a:prstGeom prst="ellipse">
                <a:avLst/>
              </a:prstGeom>
              <a:solidFill>
                <a:srgbClr val="4BACC6">
                  <a:lumMod val="75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70" b="0" i="0" u="none" strike="noStrike" kern="0" cap="none" spc="0" normalizeH="0" baseline="0" noProof="0">
                  <a:ln>
                    <a:noFill/>
                  </a:ln>
                  <a:solidFill>
                    <a:prstClr val="white"/>
                  </a:solidFill>
                  <a:effectLst/>
                  <a:uLnTx/>
                  <a:uFillTx/>
                  <a:latin typeface="Calibri"/>
                  <a:ea typeface="+mn-ea"/>
                  <a:cs typeface="+mn-cs"/>
                </a:endParaRPr>
              </a:p>
            </p:txBody>
          </p:sp>
          <p:sp>
            <p:nvSpPr>
              <p:cNvPr id="54" name="Rectangle 53">
                <a:extLst>
                  <a:ext uri="{FF2B5EF4-FFF2-40B4-BE49-F238E27FC236}">
                    <a16:creationId xmlns:a16="http://schemas.microsoft.com/office/drawing/2014/main" id="{9443EB02-83F9-46C7-9879-176D5ACA8FDE}"/>
                  </a:ext>
                </a:extLst>
              </p:cNvPr>
              <p:cNvSpPr/>
              <p:nvPr/>
            </p:nvSpPr>
            <p:spPr>
              <a:xfrm>
                <a:off x="4763541" y="3512158"/>
                <a:ext cx="2531612" cy="1524250"/>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prstClr val="white"/>
                    </a:solidFill>
                    <a:effectLst/>
                    <a:uLnTx/>
                    <a:uFillTx/>
                  </a:rPr>
                  <a:t>Design data  management systems</a:t>
                </a:r>
              </a:p>
            </p:txBody>
          </p:sp>
        </p:grpSp>
        <p:pic>
          <p:nvPicPr>
            <p:cNvPr id="52" name="Picture 51">
              <a:extLst>
                <a:ext uri="{FF2B5EF4-FFF2-40B4-BE49-F238E27FC236}">
                  <a16:creationId xmlns:a16="http://schemas.microsoft.com/office/drawing/2014/main" id="{DB9D17D2-46A2-4A6E-832A-47E78017E5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6073" y="3175834"/>
              <a:ext cx="360765" cy="335511"/>
            </a:xfrm>
            <a:prstGeom prst="rect">
              <a:avLst/>
            </a:prstGeom>
          </p:spPr>
        </p:pic>
      </p:grpSp>
      <p:grpSp>
        <p:nvGrpSpPr>
          <p:cNvPr id="55" name="Group 54">
            <a:extLst>
              <a:ext uri="{FF2B5EF4-FFF2-40B4-BE49-F238E27FC236}">
                <a16:creationId xmlns:a16="http://schemas.microsoft.com/office/drawing/2014/main" id="{3F8D2ED9-E49F-414B-B909-4A58C7E09A3C}"/>
              </a:ext>
            </a:extLst>
          </p:cNvPr>
          <p:cNvGrpSpPr/>
          <p:nvPr/>
        </p:nvGrpSpPr>
        <p:grpSpPr>
          <a:xfrm>
            <a:off x="8754631" y="2276009"/>
            <a:ext cx="1712689" cy="1662155"/>
            <a:chOff x="8754631" y="2276009"/>
            <a:chExt cx="1712689" cy="1662155"/>
          </a:xfrm>
        </p:grpSpPr>
        <p:grpSp>
          <p:nvGrpSpPr>
            <p:cNvPr id="56" name="Group 55">
              <a:extLst>
                <a:ext uri="{FF2B5EF4-FFF2-40B4-BE49-F238E27FC236}">
                  <a16:creationId xmlns:a16="http://schemas.microsoft.com/office/drawing/2014/main" id="{573E8A52-059C-4411-8971-D40B81331CDE}"/>
                </a:ext>
              </a:extLst>
            </p:cNvPr>
            <p:cNvGrpSpPr>
              <a:grpSpLocks noChangeAspect="1"/>
            </p:cNvGrpSpPr>
            <p:nvPr/>
          </p:nvGrpSpPr>
          <p:grpSpPr>
            <a:xfrm>
              <a:off x="8754631" y="2276009"/>
              <a:ext cx="1712689" cy="1662155"/>
              <a:chOff x="7102233" y="1745061"/>
              <a:chExt cx="3023895" cy="2934672"/>
            </a:xfrm>
          </p:grpSpPr>
          <p:sp>
            <p:nvSpPr>
              <p:cNvPr id="58" name="Oval 57">
                <a:extLst>
                  <a:ext uri="{FF2B5EF4-FFF2-40B4-BE49-F238E27FC236}">
                    <a16:creationId xmlns:a16="http://schemas.microsoft.com/office/drawing/2014/main" id="{8C8FBB2B-7715-49C2-8E41-0CF60AC06A7E}"/>
                  </a:ext>
                </a:extLst>
              </p:cNvPr>
              <p:cNvSpPr/>
              <p:nvPr/>
            </p:nvSpPr>
            <p:spPr>
              <a:xfrm>
                <a:off x="7102233" y="1745061"/>
                <a:ext cx="3023895" cy="2934672"/>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70" b="0" i="0" u="none" strike="noStrike" kern="0" cap="none" spc="0" normalizeH="0" baseline="0" noProof="0">
                  <a:ln>
                    <a:noFill/>
                  </a:ln>
                  <a:solidFill>
                    <a:prstClr val="white"/>
                  </a:solidFill>
                  <a:effectLst/>
                  <a:uLnTx/>
                  <a:uFillTx/>
                  <a:latin typeface="Calibri"/>
                  <a:ea typeface="+mn-ea"/>
                  <a:cs typeface="+mn-cs"/>
                </a:endParaRPr>
              </a:p>
            </p:txBody>
          </p:sp>
          <p:sp>
            <p:nvSpPr>
              <p:cNvPr id="59" name="Rectangle 58">
                <a:extLst>
                  <a:ext uri="{FF2B5EF4-FFF2-40B4-BE49-F238E27FC236}">
                    <a16:creationId xmlns:a16="http://schemas.microsoft.com/office/drawing/2014/main" id="{366FAE3A-C03A-48CB-BBFF-AD9D02249587}"/>
                  </a:ext>
                </a:extLst>
              </p:cNvPr>
              <p:cNvSpPr/>
              <p:nvPr/>
            </p:nvSpPr>
            <p:spPr>
              <a:xfrm>
                <a:off x="7339291" y="3392305"/>
                <a:ext cx="2531612" cy="1070508"/>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prstClr val="white"/>
                    </a:solidFill>
                    <a:effectLst/>
                    <a:uLnTx/>
                    <a:uFillTx/>
                  </a:rPr>
                  <a:t>Issue tracking system </a:t>
                </a:r>
              </a:p>
            </p:txBody>
          </p:sp>
        </p:grpSp>
        <p:pic>
          <p:nvPicPr>
            <p:cNvPr id="57" name="Picture 56">
              <a:extLst>
                <a:ext uri="{FF2B5EF4-FFF2-40B4-BE49-F238E27FC236}">
                  <a16:creationId xmlns:a16="http://schemas.microsoft.com/office/drawing/2014/main" id="{83A4958B-3E18-43E1-99A9-8C6E589102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4088" y="2720006"/>
              <a:ext cx="453921" cy="453921"/>
            </a:xfrm>
            <a:prstGeom prst="rect">
              <a:avLst/>
            </a:prstGeom>
          </p:spPr>
        </p:pic>
      </p:grpSp>
      <p:grpSp>
        <p:nvGrpSpPr>
          <p:cNvPr id="60" name="Group 59">
            <a:extLst>
              <a:ext uri="{FF2B5EF4-FFF2-40B4-BE49-F238E27FC236}">
                <a16:creationId xmlns:a16="http://schemas.microsoft.com/office/drawing/2014/main" id="{CC3D5B2C-B68C-45F3-A94D-94C77AB3F71A}"/>
              </a:ext>
            </a:extLst>
          </p:cNvPr>
          <p:cNvGrpSpPr/>
          <p:nvPr/>
        </p:nvGrpSpPr>
        <p:grpSpPr>
          <a:xfrm>
            <a:off x="10134024" y="2994725"/>
            <a:ext cx="1712689" cy="1662155"/>
            <a:chOff x="10134024" y="2994725"/>
            <a:chExt cx="1712689" cy="1662155"/>
          </a:xfrm>
        </p:grpSpPr>
        <p:grpSp>
          <p:nvGrpSpPr>
            <p:cNvPr id="61" name="Group 60">
              <a:extLst>
                <a:ext uri="{FF2B5EF4-FFF2-40B4-BE49-F238E27FC236}">
                  <a16:creationId xmlns:a16="http://schemas.microsoft.com/office/drawing/2014/main" id="{D1853077-7325-49BB-9A76-45F7334AEB4C}"/>
                </a:ext>
              </a:extLst>
            </p:cNvPr>
            <p:cNvGrpSpPr>
              <a:grpSpLocks noChangeAspect="1"/>
            </p:cNvGrpSpPr>
            <p:nvPr/>
          </p:nvGrpSpPr>
          <p:grpSpPr>
            <a:xfrm>
              <a:off x="10134024" y="2994725"/>
              <a:ext cx="1712689" cy="1662155"/>
              <a:chOff x="8974659" y="3372531"/>
              <a:chExt cx="3023895" cy="2934672"/>
            </a:xfrm>
          </p:grpSpPr>
          <p:sp>
            <p:nvSpPr>
              <p:cNvPr id="63" name="Oval 62">
                <a:extLst>
                  <a:ext uri="{FF2B5EF4-FFF2-40B4-BE49-F238E27FC236}">
                    <a16:creationId xmlns:a16="http://schemas.microsoft.com/office/drawing/2014/main" id="{BA3459CE-8225-4E8A-B4B0-DEF4E2EECBBA}"/>
                  </a:ext>
                </a:extLst>
              </p:cNvPr>
              <p:cNvSpPr/>
              <p:nvPr/>
            </p:nvSpPr>
            <p:spPr>
              <a:xfrm>
                <a:off x="8974659" y="3372531"/>
                <a:ext cx="3023895" cy="2934672"/>
              </a:xfrm>
              <a:prstGeom prst="ellipse">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670" b="0" i="0" u="none" strike="noStrike" kern="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E36FEC95-2AF1-4048-B8FC-1AB36684FE49}"/>
                  </a:ext>
                </a:extLst>
              </p:cNvPr>
              <p:cNvSpPr/>
              <p:nvPr/>
            </p:nvSpPr>
            <p:spPr>
              <a:xfrm>
                <a:off x="9263724" y="5246001"/>
                <a:ext cx="2531612" cy="616764"/>
              </a:xfrm>
              <a:prstGeom prst="rect">
                <a:avLst/>
              </a:prstGeom>
            </p:spPr>
            <p:txBody>
              <a:bodyPr wrap="square">
                <a:sp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GB" sz="1670" b="1" i="0" u="none" strike="noStrike" kern="0" cap="none" spc="0" normalizeH="0" baseline="0" noProof="0" dirty="0">
                    <a:ln>
                      <a:noFill/>
                    </a:ln>
                    <a:solidFill>
                      <a:prstClr val="white"/>
                    </a:solidFill>
                    <a:effectLst/>
                    <a:uLnTx/>
                    <a:uFillTx/>
                  </a:rPr>
                  <a:t>Notes</a:t>
                </a:r>
              </a:p>
            </p:txBody>
          </p:sp>
        </p:grpSp>
        <p:pic>
          <p:nvPicPr>
            <p:cNvPr id="62" name="Picture 61">
              <a:extLst>
                <a:ext uri="{FF2B5EF4-FFF2-40B4-BE49-F238E27FC236}">
                  <a16:creationId xmlns:a16="http://schemas.microsoft.com/office/drawing/2014/main" id="{D486F3DE-E0BB-462C-A7ED-2AB4C9FD88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93671" y="3368825"/>
              <a:ext cx="516020" cy="516020"/>
            </a:xfrm>
            <a:prstGeom prst="rect">
              <a:avLst/>
            </a:prstGeom>
          </p:spPr>
        </p:pic>
      </p:grpSp>
      <p:cxnSp>
        <p:nvCxnSpPr>
          <p:cNvPr id="65" name="Straight Connector 64">
            <a:extLst>
              <a:ext uri="{FF2B5EF4-FFF2-40B4-BE49-F238E27FC236}">
                <a16:creationId xmlns:a16="http://schemas.microsoft.com/office/drawing/2014/main" id="{5987BA40-5204-45F6-BC6D-A38FFE9C322D}"/>
              </a:ext>
            </a:extLst>
          </p:cNvPr>
          <p:cNvCxnSpPr/>
          <p:nvPr/>
        </p:nvCxnSpPr>
        <p:spPr>
          <a:xfrm>
            <a:off x="4727435" y="1432421"/>
            <a:ext cx="0" cy="4664834"/>
          </a:xfrm>
          <a:prstGeom prst="line">
            <a:avLst/>
          </a:prstGeom>
          <a:noFill/>
          <a:ln w="6350" cap="flat" cmpd="sng" algn="ctr">
            <a:solidFill>
              <a:srgbClr val="C5C5C5"/>
            </a:solidFill>
            <a:prstDash val="solid"/>
            <a:miter lim="800000"/>
          </a:ln>
          <a:effectLst/>
        </p:spPr>
      </p:cxnSp>
      <p:grpSp>
        <p:nvGrpSpPr>
          <p:cNvPr id="66" name="Group 65">
            <a:extLst>
              <a:ext uri="{FF2B5EF4-FFF2-40B4-BE49-F238E27FC236}">
                <a16:creationId xmlns:a16="http://schemas.microsoft.com/office/drawing/2014/main" id="{1359B1E9-4081-4A4E-B474-A8A858A19C6C}"/>
              </a:ext>
            </a:extLst>
          </p:cNvPr>
          <p:cNvGrpSpPr/>
          <p:nvPr/>
        </p:nvGrpSpPr>
        <p:grpSpPr>
          <a:xfrm>
            <a:off x="405545" y="2018969"/>
            <a:ext cx="4321890" cy="667875"/>
            <a:chOff x="405545" y="2018969"/>
            <a:chExt cx="4321890" cy="667875"/>
          </a:xfrm>
        </p:grpSpPr>
        <p:sp>
          <p:nvSpPr>
            <p:cNvPr id="67" name="Rectangle 66">
              <a:extLst>
                <a:ext uri="{FF2B5EF4-FFF2-40B4-BE49-F238E27FC236}">
                  <a16:creationId xmlns:a16="http://schemas.microsoft.com/office/drawing/2014/main" id="{7320A7AC-E860-4C25-B815-66005BB643D4}"/>
                </a:ext>
              </a:extLst>
            </p:cNvPr>
            <p:cNvSpPr/>
            <p:nvPr/>
          </p:nvSpPr>
          <p:spPr>
            <a:xfrm>
              <a:off x="905712" y="2018969"/>
              <a:ext cx="3821723" cy="667875"/>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870" b="1" i="0" u="none" strike="noStrike" kern="0" cap="none" spc="0" normalizeH="0" baseline="0" noProof="0" dirty="0">
                  <a:ln>
                    <a:noFill/>
                  </a:ln>
                  <a:solidFill>
                    <a:srgbClr val="3E3497"/>
                  </a:solidFill>
                  <a:effectLst/>
                  <a:uLnTx/>
                  <a:uFillTx/>
                </a:rPr>
                <a:t>Multiple unconnected sources of information</a:t>
              </a:r>
            </a:p>
          </p:txBody>
        </p:sp>
        <p:sp>
          <p:nvSpPr>
            <p:cNvPr id="68" name="Rectangle 67">
              <a:extLst>
                <a:ext uri="{FF2B5EF4-FFF2-40B4-BE49-F238E27FC236}">
                  <a16:creationId xmlns:a16="http://schemas.microsoft.com/office/drawing/2014/main" id="{F1582CC5-8796-4EC5-B601-97318F855DDB}"/>
                </a:ext>
              </a:extLst>
            </p:cNvPr>
            <p:cNvSpPr/>
            <p:nvPr/>
          </p:nvSpPr>
          <p:spPr>
            <a:xfrm>
              <a:off x="405545" y="2102824"/>
              <a:ext cx="500167" cy="500167"/>
            </a:xfrm>
            <a:prstGeom prst="rect">
              <a:avLst/>
            </a:prstGeom>
            <a:solidFill>
              <a:srgbClr val="3E34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69" name="Picture 68">
            <a:extLst>
              <a:ext uri="{FF2B5EF4-FFF2-40B4-BE49-F238E27FC236}">
                <a16:creationId xmlns:a16="http://schemas.microsoft.com/office/drawing/2014/main" id="{1CEDE5E1-E2DE-4085-B6A1-5DF6611C34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1632" y="2638370"/>
            <a:ext cx="3354418" cy="3674948"/>
          </a:xfrm>
          <a:prstGeom prst="rect">
            <a:avLst/>
          </a:prstGeom>
        </p:spPr>
      </p:pic>
      <p:grpSp>
        <p:nvGrpSpPr>
          <p:cNvPr id="70" name="Group 69">
            <a:extLst>
              <a:ext uri="{FF2B5EF4-FFF2-40B4-BE49-F238E27FC236}">
                <a16:creationId xmlns:a16="http://schemas.microsoft.com/office/drawing/2014/main" id="{1AEAE2FD-614C-40CA-983E-4026D8BB8997}"/>
              </a:ext>
            </a:extLst>
          </p:cNvPr>
          <p:cNvGrpSpPr/>
          <p:nvPr/>
        </p:nvGrpSpPr>
        <p:grpSpPr>
          <a:xfrm>
            <a:off x="5753536" y="5352634"/>
            <a:ext cx="5817879" cy="667875"/>
            <a:chOff x="5753536" y="5352634"/>
            <a:chExt cx="5817879" cy="667875"/>
          </a:xfrm>
        </p:grpSpPr>
        <p:sp>
          <p:nvSpPr>
            <p:cNvPr id="71" name="Rectangle 70">
              <a:extLst>
                <a:ext uri="{FF2B5EF4-FFF2-40B4-BE49-F238E27FC236}">
                  <a16:creationId xmlns:a16="http://schemas.microsoft.com/office/drawing/2014/main" id="{E3B4977D-5A79-4EAE-997B-0BE610E651B3}"/>
                </a:ext>
              </a:extLst>
            </p:cNvPr>
            <p:cNvSpPr/>
            <p:nvPr/>
          </p:nvSpPr>
          <p:spPr>
            <a:xfrm>
              <a:off x="6253703" y="5352634"/>
              <a:ext cx="5317712" cy="667875"/>
            </a:xfrm>
            <a:prstGeom prst="rect">
              <a:avLst/>
            </a:prstGeom>
          </p:spPr>
          <p:txBody>
            <a:bodyPr wrap="square">
              <a:spAutoFit/>
            </a:bodyPr>
            <a:lstStyle/>
            <a:p>
              <a:pPr marL="0" marR="0" lvl="0" indent="0" defTabSz="914377" eaLnBrk="1" fontAlgn="auto" latinLnBrk="0" hangingPunct="1">
                <a:lnSpc>
                  <a:spcPct val="100000"/>
                </a:lnSpc>
                <a:spcBef>
                  <a:spcPts val="0"/>
                </a:spcBef>
                <a:spcAft>
                  <a:spcPts val="0"/>
                </a:spcAft>
                <a:buClrTx/>
                <a:buSzTx/>
                <a:buFontTx/>
                <a:buNone/>
                <a:tabLst/>
                <a:defRPr/>
              </a:pPr>
              <a:r>
                <a:rPr kumimoji="0" lang="en-US" sz="1870" b="1" i="0" u="none" strike="noStrike" kern="0" cap="none" spc="0" normalizeH="0" baseline="0" noProof="0" dirty="0">
                  <a:ln>
                    <a:noFill/>
                  </a:ln>
                  <a:solidFill>
                    <a:srgbClr val="3E3497"/>
                  </a:solidFill>
                  <a:effectLst/>
                  <a:uLnTx/>
                  <a:uFillTx/>
                </a:rPr>
                <a:t>Spread across multiple applications and physical locations</a:t>
              </a:r>
            </a:p>
          </p:txBody>
        </p:sp>
        <p:sp>
          <p:nvSpPr>
            <p:cNvPr id="72" name="Rectangle 71">
              <a:extLst>
                <a:ext uri="{FF2B5EF4-FFF2-40B4-BE49-F238E27FC236}">
                  <a16:creationId xmlns:a16="http://schemas.microsoft.com/office/drawing/2014/main" id="{EBFA665B-1B66-4D21-A81B-FABAD6AEDEDA}"/>
                </a:ext>
              </a:extLst>
            </p:cNvPr>
            <p:cNvSpPr/>
            <p:nvPr/>
          </p:nvSpPr>
          <p:spPr>
            <a:xfrm>
              <a:off x="5753536" y="5436489"/>
              <a:ext cx="500167" cy="500167"/>
            </a:xfrm>
            <a:prstGeom prst="rect">
              <a:avLst/>
            </a:prstGeom>
            <a:solidFill>
              <a:srgbClr val="3E349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3" name="Rectangle 72">
            <a:extLst>
              <a:ext uri="{FF2B5EF4-FFF2-40B4-BE49-F238E27FC236}">
                <a16:creationId xmlns:a16="http://schemas.microsoft.com/office/drawing/2014/main" id="{FABDB4C6-6F90-466B-B1A1-7C483B8E6D02}"/>
              </a:ext>
            </a:extLst>
          </p:cNvPr>
          <p:cNvSpPr/>
          <p:nvPr/>
        </p:nvSpPr>
        <p:spPr>
          <a:xfrm>
            <a:off x="403043" y="836114"/>
            <a:ext cx="5333416" cy="461665"/>
          </a:xfrm>
          <a:prstGeom prst="rect">
            <a:avLst/>
          </a:prstGeom>
          <a:solidFill>
            <a:srgbClr val="FFFFFF"/>
          </a:solidFill>
        </p:spPr>
        <p:txBody>
          <a:bodyPr wrap="none">
            <a:spAutoFit/>
          </a:bodyPr>
          <a:lstStyle/>
          <a:p>
            <a:r>
              <a:rPr lang="en-US" sz="2400" b="1" dirty="0">
                <a:solidFill>
                  <a:srgbClr val="2B236A"/>
                </a:solidFill>
                <a:latin typeface="Helvetica Neue Medium"/>
                <a:cs typeface="Helvetica Neue Medium"/>
              </a:rPr>
              <a:t>Where can I find the IP design data?</a:t>
            </a:r>
          </a:p>
        </p:txBody>
      </p:sp>
    </p:spTree>
    <p:extLst>
      <p:ext uri="{BB962C8B-B14F-4D97-AF65-F5344CB8AC3E}">
        <p14:creationId xmlns:p14="http://schemas.microsoft.com/office/powerpoint/2010/main" val="9046037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2000"/>
                                        <p:tgtEl>
                                          <p:spTgt spid="6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000"/>
                                        <p:tgtEl>
                                          <p:spTgt spid="70"/>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1000"/>
                                        <p:tgtEl>
                                          <p:spTgt spid="40"/>
                                        </p:tgtEl>
                                      </p:cBhvr>
                                    </p:animEffect>
                                  </p:childTnLst>
                                </p:cTn>
                              </p:par>
                            </p:childTnLst>
                          </p:cTn>
                        </p:par>
                        <p:par>
                          <p:cTn id="20" fill="hold">
                            <p:stCondLst>
                              <p:cond delay="55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1000"/>
                                        <p:tgtEl>
                                          <p:spTgt spid="45"/>
                                        </p:tgtEl>
                                      </p:cBhvr>
                                    </p:animEffect>
                                  </p:childTnLst>
                                </p:cTn>
                              </p:par>
                            </p:childTnLst>
                          </p:cTn>
                        </p:par>
                        <p:par>
                          <p:cTn id="24" fill="hold">
                            <p:stCondLst>
                              <p:cond delay="6500"/>
                            </p:stCondLst>
                            <p:childTnLst>
                              <p:par>
                                <p:cTn id="25" presetID="10" presetClass="entr" presetSubtype="0"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1000"/>
                                        <p:tgtEl>
                                          <p:spTgt spid="55"/>
                                        </p:tgtEl>
                                      </p:cBhvr>
                                    </p:animEffect>
                                  </p:childTnLst>
                                </p:cTn>
                              </p:par>
                            </p:childTnLst>
                          </p:cTn>
                        </p:par>
                        <p:par>
                          <p:cTn id="32" fill="hold">
                            <p:stCondLst>
                              <p:cond delay="8500"/>
                            </p:stCondLst>
                            <p:childTnLst>
                              <p:par>
                                <p:cTn id="33" presetID="10" presetClass="entr" presetSubtype="0"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1539-38C9-420A-BC4A-7C2CACCDBB2E}"/>
              </a:ext>
            </a:extLst>
          </p:cNvPr>
          <p:cNvSpPr>
            <a:spLocks noGrp="1"/>
          </p:cNvSpPr>
          <p:nvPr>
            <p:ph type="title"/>
          </p:nvPr>
        </p:nvSpPr>
        <p:spPr>
          <a:xfrm>
            <a:off x="387388" y="236965"/>
            <a:ext cx="8417549" cy="590931"/>
          </a:xfrm>
        </p:spPr>
        <p:txBody>
          <a:bodyPr/>
          <a:lstStyle/>
          <a:p>
            <a:r>
              <a:rPr lang="en-GB" dirty="0"/>
              <a:t>What is the solution?</a:t>
            </a:r>
          </a:p>
        </p:txBody>
      </p:sp>
      <p:sp>
        <p:nvSpPr>
          <p:cNvPr id="4" name="Footer Placeholder 3">
            <a:extLst>
              <a:ext uri="{FF2B5EF4-FFF2-40B4-BE49-F238E27FC236}">
                <a16:creationId xmlns:a16="http://schemas.microsoft.com/office/drawing/2014/main" id="{9AABDEF1-BB35-496E-808A-9E99714E0F67}"/>
              </a:ext>
            </a:extLst>
          </p:cNvPr>
          <p:cNvSpPr>
            <a:spLocks noGrp="1"/>
          </p:cNvSpPr>
          <p:nvPr>
            <p:ph type="ftr" sz="quarter" idx="11"/>
          </p:nvPr>
        </p:nvSpPr>
        <p:spPr/>
        <p:txBody>
          <a:bodyPr/>
          <a:lstStyle/>
          <a:p>
            <a:r>
              <a:rPr lang="en-GB" dirty="0"/>
              <a:t>© 2018 </a:t>
            </a:r>
            <a:r>
              <a:rPr lang="en-GB" dirty="0" err="1"/>
              <a:t>ClioSoft</a:t>
            </a:r>
            <a:r>
              <a:rPr lang="en-GB" dirty="0"/>
              <a:t> Inc.</a:t>
            </a:r>
          </a:p>
        </p:txBody>
      </p:sp>
      <p:sp>
        <p:nvSpPr>
          <p:cNvPr id="5" name="Slide Number Placeholder 4">
            <a:extLst>
              <a:ext uri="{FF2B5EF4-FFF2-40B4-BE49-F238E27FC236}">
                <a16:creationId xmlns:a16="http://schemas.microsoft.com/office/drawing/2014/main" id="{91C85552-FCA6-44A8-B955-BF61F981D84B}"/>
              </a:ext>
            </a:extLst>
          </p:cNvPr>
          <p:cNvSpPr>
            <a:spLocks noGrp="1"/>
          </p:cNvSpPr>
          <p:nvPr>
            <p:ph type="sldNum" sz="quarter" idx="12"/>
          </p:nvPr>
        </p:nvSpPr>
        <p:spPr/>
        <p:txBody>
          <a:bodyPr/>
          <a:lstStyle/>
          <a:p>
            <a:fld id="{6A06CF83-A3FC-4A83-8261-0B5B9EE574CC}" type="slidenum">
              <a:rPr lang="en-GB" smtClean="0"/>
              <a:t>7</a:t>
            </a:fld>
            <a:endParaRPr lang="en-GB"/>
          </a:p>
        </p:txBody>
      </p:sp>
      <p:pic>
        <p:nvPicPr>
          <p:cNvPr id="24" name="Picture 23" descr="bulb.png">
            <a:extLst>
              <a:ext uri="{FF2B5EF4-FFF2-40B4-BE49-F238E27FC236}">
                <a16:creationId xmlns:a16="http://schemas.microsoft.com/office/drawing/2014/main" id="{6B21003B-5127-415F-9087-5F74CABFBE2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091" y="1704206"/>
            <a:ext cx="3740126" cy="3451840"/>
          </a:xfrm>
          <a:prstGeom prst="rect">
            <a:avLst/>
          </a:prstGeom>
        </p:spPr>
      </p:pic>
      <p:sp>
        <p:nvSpPr>
          <p:cNvPr id="25" name="Oval 24">
            <a:extLst>
              <a:ext uri="{FF2B5EF4-FFF2-40B4-BE49-F238E27FC236}">
                <a16:creationId xmlns:a16="http://schemas.microsoft.com/office/drawing/2014/main" id="{227C9F75-CAA9-4AC3-B58D-82B198761D59}"/>
              </a:ext>
            </a:extLst>
          </p:cNvPr>
          <p:cNvSpPr/>
          <p:nvPr/>
        </p:nvSpPr>
        <p:spPr>
          <a:xfrm>
            <a:off x="4529889" y="1795933"/>
            <a:ext cx="207435" cy="215900"/>
          </a:xfrm>
          <a:prstGeom prst="ellipse">
            <a:avLst/>
          </a:prstGeom>
          <a:noFill/>
          <a:ln w="12700" cap="flat" cmpd="sng" algn="ctr">
            <a:solidFill>
              <a:srgbClr val="E46C09"/>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FC45ED9B-27E2-43B4-A429-416FE4EC0FCA}"/>
              </a:ext>
            </a:extLst>
          </p:cNvPr>
          <p:cNvSpPr/>
          <p:nvPr/>
        </p:nvSpPr>
        <p:spPr>
          <a:xfrm>
            <a:off x="4531899" y="1797925"/>
            <a:ext cx="207435" cy="215900"/>
          </a:xfrm>
          <a:prstGeom prst="ellipse">
            <a:avLst/>
          </a:prstGeom>
          <a:solidFill>
            <a:srgbClr val="F79646">
              <a:lumMod val="75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prstClr val="white"/>
              </a:solidFill>
              <a:effectLst/>
              <a:uLnTx/>
              <a:uFillTx/>
              <a:latin typeface="Calibri"/>
              <a:ea typeface="+mn-ea"/>
              <a:cs typeface="+mn-cs"/>
            </a:endParaRPr>
          </a:p>
        </p:txBody>
      </p:sp>
      <p:sp>
        <p:nvSpPr>
          <p:cNvPr id="27" name="Rectangle 26">
            <a:extLst>
              <a:ext uri="{FF2B5EF4-FFF2-40B4-BE49-F238E27FC236}">
                <a16:creationId xmlns:a16="http://schemas.microsoft.com/office/drawing/2014/main" id="{A61179C2-7410-46A7-A4E4-1DF5B1E7B47E}"/>
              </a:ext>
            </a:extLst>
          </p:cNvPr>
          <p:cNvSpPr/>
          <p:nvPr/>
        </p:nvSpPr>
        <p:spPr>
          <a:xfrm>
            <a:off x="4827017" y="1652136"/>
            <a:ext cx="7154914" cy="697114"/>
          </a:xfrm>
          <a:prstGeom prst="rect">
            <a:avLst/>
          </a:prstGeom>
        </p:spPr>
        <p:txBody>
          <a:bodyPr wrap="square" anchor="ctr">
            <a:spAutoFit/>
          </a:bodyPr>
          <a:lstStyle/>
          <a:p>
            <a:pPr marL="0" marR="0" lvl="0" indent="0" defTabSz="914400" eaLnBrk="1" fontAlgn="auto" latinLnBrk="0" hangingPunct="1">
              <a:lnSpc>
                <a:spcPct val="110000"/>
              </a:lnSpc>
              <a:spcBef>
                <a:spcPts val="0"/>
              </a:spcBef>
              <a:spcAft>
                <a:spcPts val="0"/>
              </a:spcAft>
              <a:buClrTx/>
              <a:buSzPct val="100000"/>
              <a:buFontTx/>
              <a:buNone/>
              <a:tabLst>
                <a:tab pos="342900" algn="l"/>
              </a:tabLst>
              <a:defRPr/>
            </a:pPr>
            <a:r>
              <a:rPr kumimoji="0" lang="en-US" sz="1800" b="1" i="0" u="none" strike="noStrike" kern="0" cap="none" spc="0" normalizeH="0" baseline="0" noProof="0" dirty="0">
                <a:ln>
                  <a:noFill/>
                </a:ln>
                <a:solidFill>
                  <a:prstClr val="black"/>
                </a:solidFill>
                <a:effectLst/>
                <a:uLnTx/>
                <a:uFillTx/>
              </a:rPr>
              <a:t>An IP reuse eco-system where designers can browse, read IP reviews, ask questions, select the most suitable IP and publish with ease</a:t>
            </a:r>
          </a:p>
        </p:txBody>
      </p:sp>
      <p:sp>
        <p:nvSpPr>
          <p:cNvPr id="28" name="Oval 27">
            <a:extLst>
              <a:ext uri="{FF2B5EF4-FFF2-40B4-BE49-F238E27FC236}">
                <a16:creationId xmlns:a16="http://schemas.microsoft.com/office/drawing/2014/main" id="{0101BE3C-B9D6-4B43-AEB0-1876E1F8CBA1}"/>
              </a:ext>
            </a:extLst>
          </p:cNvPr>
          <p:cNvSpPr/>
          <p:nvPr/>
        </p:nvSpPr>
        <p:spPr>
          <a:xfrm>
            <a:off x="4528341" y="3256789"/>
            <a:ext cx="207435" cy="215900"/>
          </a:xfrm>
          <a:prstGeom prst="ellipse">
            <a:avLst/>
          </a:prstGeom>
          <a:noFill/>
          <a:ln w="12700" cap="flat" cmpd="sng" algn="ctr">
            <a:solidFill>
              <a:srgbClr val="E46C09"/>
            </a:solid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prstClr val="white"/>
              </a:solidFill>
              <a:effectLst/>
              <a:uLnTx/>
              <a:uFillTx/>
              <a:latin typeface="Calibri"/>
              <a:ea typeface="+mn-ea"/>
              <a:cs typeface="+mn-cs"/>
            </a:endParaRPr>
          </a:p>
        </p:txBody>
      </p:sp>
      <p:sp>
        <p:nvSpPr>
          <p:cNvPr id="29" name="Oval 28">
            <a:extLst>
              <a:ext uri="{FF2B5EF4-FFF2-40B4-BE49-F238E27FC236}">
                <a16:creationId xmlns:a16="http://schemas.microsoft.com/office/drawing/2014/main" id="{42E9AE18-174D-481D-8F33-693BE6E6B044}"/>
              </a:ext>
            </a:extLst>
          </p:cNvPr>
          <p:cNvSpPr/>
          <p:nvPr/>
        </p:nvSpPr>
        <p:spPr>
          <a:xfrm>
            <a:off x="4530351" y="3258781"/>
            <a:ext cx="207435" cy="215900"/>
          </a:xfrm>
          <a:prstGeom prst="ellipse">
            <a:avLst/>
          </a:prstGeom>
          <a:solidFill>
            <a:srgbClr val="F79646">
              <a:lumMod val="75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prstClr val="white"/>
              </a:solidFill>
              <a:effectLst/>
              <a:uLnTx/>
              <a:uFillTx/>
              <a:latin typeface="Calibri"/>
              <a:ea typeface="+mn-ea"/>
              <a:cs typeface="+mn-cs"/>
            </a:endParaRPr>
          </a:p>
        </p:txBody>
      </p:sp>
      <p:sp>
        <p:nvSpPr>
          <p:cNvPr id="30" name="Rectangle 29">
            <a:extLst>
              <a:ext uri="{FF2B5EF4-FFF2-40B4-BE49-F238E27FC236}">
                <a16:creationId xmlns:a16="http://schemas.microsoft.com/office/drawing/2014/main" id="{80AB8C6C-EBBB-44B1-8E18-436F1AD04492}"/>
              </a:ext>
            </a:extLst>
          </p:cNvPr>
          <p:cNvSpPr/>
          <p:nvPr/>
        </p:nvSpPr>
        <p:spPr>
          <a:xfrm>
            <a:off x="4825469" y="4253097"/>
            <a:ext cx="7207777" cy="392415"/>
          </a:xfrm>
          <a:prstGeom prst="rect">
            <a:avLst/>
          </a:prstGeom>
        </p:spPr>
        <p:txBody>
          <a:bodyPr wrap="square" anchor="ctr">
            <a:spAutoFit/>
          </a:bodyPr>
          <a:lstStyle/>
          <a:p>
            <a:pPr marL="0" marR="0" lvl="0" indent="0" defTabSz="914400" eaLnBrk="1" fontAlgn="auto" latinLnBrk="0" hangingPunct="1">
              <a:lnSpc>
                <a:spcPct val="110000"/>
              </a:lnSpc>
              <a:spcBef>
                <a:spcPts val="0"/>
              </a:spcBef>
              <a:spcAft>
                <a:spcPts val="0"/>
              </a:spcAft>
              <a:buClrTx/>
              <a:buSzPct val="100000"/>
              <a:buFontTx/>
              <a:buNone/>
              <a:tabLst>
                <a:tab pos="342900" algn="l"/>
              </a:tabLst>
              <a:defRPr/>
            </a:pPr>
            <a:r>
              <a:rPr lang="en-US" kern="0" dirty="0">
                <a:solidFill>
                  <a:prstClr val="black"/>
                </a:solidFill>
              </a:rPr>
              <a:t>Active</a:t>
            </a:r>
            <a:r>
              <a:rPr kumimoji="0" lang="en-US" sz="1800" b="0" i="0" u="none" strike="noStrike" kern="0" cap="none" spc="0" normalizeH="0" baseline="0" noProof="0" dirty="0">
                <a:ln>
                  <a:noFill/>
                </a:ln>
                <a:solidFill>
                  <a:prstClr val="black"/>
                </a:solidFill>
                <a:effectLst/>
                <a:uLnTx/>
                <a:uFillTx/>
              </a:rPr>
              <a:t> knowledgebase for all design objects to reduce IP support overhead</a:t>
            </a:r>
          </a:p>
        </p:txBody>
      </p:sp>
      <p:sp>
        <p:nvSpPr>
          <p:cNvPr id="31" name="Oval 30">
            <a:extLst>
              <a:ext uri="{FF2B5EF4-FFF2-40B4-BE49-F238E27FC236}">
                <a16:creationId xmlns:a16="http://schemas.microsoft.com/office/drawing/2014/main" id="{8C696064-712C-44C5-AA79-75710010FA9F}"/>
              </a:ext>
            </a:extLst>
          </p:cNvPr>
          <p:cNvSpPr/>
          <p:nvPr/>
        </p:nvSpPr>
        <p:spPr>
          <a:xfrm>
            <a:off x="4528803" y="3975613"/>
            <a:ext cx="207435" cy="215900"/>
          </a:xfrm>
          <a:prstGeom prst="ellipse">
            <a:avLst/>
          </a:prstGeom>
          <a:solidFill>
            <a:srgbClr val="F79646">
              <a:lumMod val="75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prstClr val="white"/>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761F14A-27C5-4E5B-A04C-CA712AFCE5DA}"/>
              </a:ext>
            </a:extLst>
          </p:cNvPr>
          <p:cNvSpPr/>
          <p:nvPr/>
        </p:nvSpPr>
        <p:spPr>
          <a:xfrm>
            <a:off x="4823921" y="3124284"/>
            <a:ext cx="6760743" cy="697114"/>
          </a:xfrm>
          <a:prstGeom prst="rect">
            <a:avLst/>
          </a:prstGeom>
        </p:spPr>
        <p:txBody>
          <a:bodyPr wrap="square" anchor="ctr">
            <a:spAutoFit/>
          </a:bodyPr>
          <a:lstStyle/>
          <a:p>
            <a:pPr marL="0" marR="0" lvl="0" indent="0" defTabSz="914400" eaLnBrk="1" fontAlgn="auto" latinLnBrk="0" hangingPunct="1">
              <a:lnSpc>
                <a:spcPct val="110000"/>
              </a:lnSpc>
              <a:spcBef>
                <a:spcPts val="0"/>
              </a:spcBef>
              <a:spcAft>
                <a:spcPts val="0"/>
              </a:spcAft>
              <a:buClrTx/>
              <a:buSzPct val="100000"/>
              <a:buFontTx/>
              <a:buNone/>
              <a:tabLst>
                <a:tab pos="342900" algn="l"/>
              </a:tabLst>
              <a:defRPr/>
            </a:pPr>
            <a:r>
              <a:rPr kumimoji="0" lang="en-US" sz="1800" b="0" i="0" u="none" strike="noStrike" kern="0" cap="none" spc="0" normalizeH="0" baseline="0" noProof="0" dirty="0">
                <a:ln>
                  <a:noFill/>
                </a:ln>
                <a:solidFill>
                  <a:prstClr val="black"/>
                </a:solidFill>
                <a:effectLst/>
                <a:uLnTx/>
                <a:uFillTx/>
              </a:rPr>
              <a:t>Ability to browse, compare, qualify, download &amp; upload IPs with ease across the enterprise</a:t>
            </a:r>
          </a:p>
        </p:txBody>
      </p:sp>
      <p:sp>
        <p:nvSpPr>
          <p:cNvPr id="33" name="Oval 32">
            <a:extLst>
              <a:ext uri="{FF2B5EF4-FFF2-40B4-BE49-F238E27FC236}">
                <a16:creationId xmlns:a16="http://schemas.microsoft.com/office/drawing/2014/main" id="{A38BB731-41CE-4218-A297-5086D2E05730}"/>
              </a:ext>
            </a:extLst>
          </p:cNvPr>
          <p:cNvSpPr/>
          <p:nvPr/>
        </p:nvSpPr>
        <p:spPr>
          <a:xfrm>
            <a:off x="4540084" y="4397401"/>
            <a:ext cx="207435" cy="215900"/>
          </a:xfrm>
          <a:prstGeom prst="ellipse">
            <a:avLst/>
          </a:prstGeom>
          <a:solidFill>
            <a:srgbClr val="F79646">
              <a:lumMod val="75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prstClr val="white"/>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B71981E1-9830-45F1-A90C-B199EA38FAF4}"/>
              </a:ext>
            </a:extLst>
          </p:cNvPr>
          <p:cNvSpPr/>
          <p:nvPr/>
        </p:nvSpPr>
        <p:spPr>
          <a:xfrm>
            <a:off x="4835202" y="4673349"/>
            <a:ext cx="6760743" cy="392415"/>
          </a:xfrm>
          <a:prstGeom prst="rect">
            <a:avLst/>
          </a:prstGeom>
        </p:spPr>
        <p:txBody>
          <a:bodyPr wrap="square" anchor="ctr">
            <a:spAutoFit/>
          </a:bodyPr>
          <a:lstStyle/>
          <a:p>
            <a:pPr marL="0" marR="0" lvl="0" indent="0" defTabSz="914400" eaLnBrk="1" fontAlgn="auto" latinLnBrk="0" hangingPunct="1">
              <a:lnSpc>
                <a:spcPct val="110000"/>
              </a:lnSpc>
              <a:spcBef>
                <a:spcPts val="0"/>
              </a:spcBef>
              <a:spcAft>
                <a:spcPts val="0"/>
              </a:spcAft>
              <a:buClrTx/>
              <a:buSzPct val="100000"/>
              <a:buFontTx/>
              <a:buNone/>
              <a:tabLst>
                <a:tab pos="342900" algn="l"/>
              </a:tabLst>
              <a:defRPr/>
            </a:pPr>
            <a:r>
              <a:rPr kumimoji="0" lang="en-US" sz="1800" b="0" i="0" u="none" strike="noStrike" kern="0" cap="none" spc="0" normalizeH="0" baseline="0" noProof="0" dirty="0">
                <a:ln>
                  <a:noFill/>
                </a:ln>
                <a:solidFill>
                  <a:prstClr val="black"/>
                </a:solidFill>
                <a:effectLst/>
                <a:uLnTx/>
                <a:uFillTx/>
              </a:rPr>
              <a:t>Bridge the gap between IP developer and user </a:t>
            </a:r>
          </a:p>
        </p:txBody>
      </p:sp>
      <p:sp>
        <p:nvSpPr>
          <p:cNvPr id="35" name="Oval 34">
            <a:extLst>
              <a:ext uri="{FF2B5EF4-FFF2-40B4-BE49-F238E27FC236}">
                <a16:creationId xmlns:a16="http://schemas.microsoft.com/office/drawing/2014/main" id="{E64C40BE-F32D-4D67-924D-8FFCE3D23109}"/>
              </a:ext>
            </a:extLst>
          </p:cNvPr>
          <p:cNvSpPr/>
          <p:nvPr/>
        </p:nvSpPr>
        <p:spPr>
          <a:xfrm>
            <a:off x="4527255" y="4795069"/>
            <a:ext cx="207435" cy="215900"/>
          </a:xfrm>
          <a:prstGeom prst="ellipse">
            <a:avLst/>
          </a:prstGeom>
          <a:solidFill>
            <a:srgbClr val="F79646">
              <a:lumMod val="75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prstClr val="white"/>
              </a:solidFill>
              <a:effectLst/>
              <a:uLnTx/>
              <a:uFillTx/>
              <a:latin typeface="Calibri"/>
              <a:ea typeface="+mn-ea"/>
              <a:cs typeface="+mn-cs"/>
            </a:endParaRPr>
          </a:p>
        </p:txBody>
      </p:sp>
      <p:sp>
        <p:nvSpPr>
          <p:cNvPr id="36" name="Rectangle 35">
            <a:extLst>
              <a:ext uri="{FF2B5EF4-FFF2-40B4-BE49-F238E27FC236}">
                <a16:creationId xmlns:a16="http://schemas.microsoft.com/office/drawing/2014/main" id="{F88A36CE-4040-4A73-90E6-C349C536DAFA}"/>
              </a:ext>
            </a:extLst>
          </p:cNvPr>
          <p:cNvSpPr/>
          <p:nvPr/>
        </p:nvSpPr>
        <p:spPr>
          <a:xfrm>
            <a:off x="4822373" y="3839529"/>
            <a:ext cx="6760743" cy="392415"/>
          </a:xfrm>
          <a:prstGeom prst="rect">
            <a:avLst/>
          </a:prstGeom>
        </p:spPr>
        <p:txBody>
          <a:bodyPr wrap="square" anchor="ctr">
            <a:spAutoFit/>
          </a:bodyPr>
          <a:lstStyle/>
          <a:p>
            <a:pPr marL="0" marR="0" lvl="0" indent="0" defTabSz="914400" eaLnBrk="1" fontAlgn="auto" latinLnBrk="0" hangingPunct="1">
              <a:lnSpc>
                <a:spcPct val="110000"/>
              </a:lnSpc>
              <a:spcBef>
                <a:spcPts val="0"/>
              </a:spcBef>
              <a:spcAft>
                <a:spcPts val="0"/>
              </a:spcAft>
              <a:buClrTx/>
              <a:buSzPct val="100000"/>
              <a:buFontTx/>
              <a:buNone/>
              <a:tabLst>
                <a:tab pos="342900" algn="l"/>
              </a:tabLst>
              <a:defRPr/>
            </a:pPr>
            <a:r>
              <a:rPr kumimoji="0" lang="en-US" sz="1800" b="0" i="0" u="none" strike="noStrike" kern="0" cap="none" spc="0" normalizeH="0" baseline="0" noProof="0" dirty="0">
                <a:ln>
                  <a:noFill/>
                </a:ln>
                <a:solidFill>
                  <a:prstClr val="black"/>
                </a:solidFill>
                <a:effectLst/>
                <a:uLnTx/>
                <a:uFillTx/>
              </a:rPr>
              <a:t>Provide multiple levels of security for IP access &amp; usage</a:t>
            </a:r>
          </a:p>
        </p:txBody>
      </p:sp>
      <p:sp>
        <p:nvSpPr>
          <p:cNvPr id="37" name="Oval 36">
            <a:extLst>
              <a:ext uri="{FF2B5EF4-FFF2-40B4-BE49-F238E27FC236}">
                <a16:creationId xmlns:a16="http://schemas.microsoft.com/office/drawing/2014/main" id="{F0783FFC-EC8A-425B-94C1-4A588879D692}"/>
              </a:ext>
            </a:extLst>
          </p:cNvPr>
          <p:cNvSpPr/>
          <p:nvPr/>
        </p:nvSpPr>
        <p:spPr>
          <a:xfrm>
            <a:off x="4538536" y="5191201"/>
            <a:ext cx="207435" cy="215900"/>
          </a:xfrm>
          <a:prstGeom prst="ellipse">
            <a:avLst/>
          </a:prstGeom>
          <a:solidFill>
            <a:srgbClr val="F79646">
              <a:lumMod val="75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prstClr val="white"/>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F86DEE29-D9A6-46DB-88ED-8A9FC6426594}"/>
              </a:ext>
            </a:extLst>
          </p:cNvPr>
          <p:cNvSpPr/>
          <p:nvPr/>
        </p:nvSpPr>
        <p:spPr>
          <a:xfrm>
            <a:off x="4833654" y="5082309"/>
            <a:ext cx="6760743" cy="392415"/>
          </a:xfrm>
          <a:prstGeom prst="rect">
            <a:avLst/>
          </a:prstGeom>
        </p:spPr>
        <p:txBody>
          <a:bodyPr wrap="square" anchor="ctr">
            <a:spAutoFit/>
          </a:bodyPr>
          <a:lstStyle/>
          <a:p>
            <a:pPr marL="0" marR="0" lvl="0" indent="0" defTabSz="914400" eaLnBrk="1" fontAlgn="auto" latinLnBrk="0" hangingPunct="1">
              <a:lnSpc>
                <a:spcPct val="110000"/>
              </a:lnSpc>
              <a:spcBef>
                <a:spcPts val="0"/>
              </a:spcBef>
              <a:spcAft>
                <a:spcPts val="0"/>
              </a:spcAft>
              <a:buClrTx/>
              <a:buSzPct val="100000"/>
              <a:buFontTx/>
              <a:buNone/>
              <a:tabLst>
                <a:tab pos="342900" algn="l"/>
              </a:tabLst>
              <a:defRPr/>
            </a:pPr>
            <a:r>
              <a:rPr kumimoji="0" lang="en-US" sz="1800" b="0" i="0" u="none" strike="noStrike" kern="0" cap="none" spc="0" normalizeH="0" baseline="0" noProof="0" dirty="0">
                <a:ln>
                  <a:noFill/>
                </a:ln>
                <a:solidFill>
                  <a:prstClr val="black"/>
                </a:solidFill>
                <a:effectLst/>
                <a:uLnTx/>
                <a:uFillTx/>
              </a:rPr>
              <a:t>Manage 3</a:t>
            </a:r>
            <a:r>
              <a:rPr kumimoji="0" lang="en-US" sz="1800" b="0" i="0" u="none" strike="noStrike" kern="0" cap="none" spc="0" normalizeH="0" baseline="30000" noProof="0" dirty="0">
                <a:ln>
                  <a:noFill/>
                </a:ln>
                <a:solidFill>
                  <a:prstClr val="black"/>
                </a:solidFill>
                <a:effectLst/>
                <a:uLnTx/>
                <a:uFillTx/>
              </a:rPr>
              <a:t>rd</a:t>
            </a:r>
            <a:r>
              <a:rPr kumimoji="0" lang="en-US" sz="1800" b="0" i="0" u="none" strike="noStrike" kern="0" cap="none" spc="0" normalizeH="0" baseline="0" noProof="0" dirty="0">
                <a:ln>
                  <a:noFill/>
                </a:ln>
                <a:solidFill>
                  <a:prstClr val="black"/>
                </a:solidFill>
                <a:effectLst/>
                <a:uLnTx/>
                <a:uFillTx/>
              </a:rPr>
              <a:t> party IP licensing and maintenance </a:t>
            </a:r>
          </a:p>
        </p:txBody>
      </p:sp>
      <p:sp>
        <p:nvSpPr>
          <p:cNvPr id="39" name="Oval 38">
            <a:extLst>
              <a:ext uri="{FF2B5EF4-FFF2-40B4-BE49-F238E27FC236}">
                <a16:creationId xmlns:a16="http://schemas.microsoft.com/office/drawing/2014/main" id="{CCC10BE1-503F-4973-9BE8-67A455A091DC}"/>
              </a:ext>
            </a:extLst>
          </p:cNvPr>
          <p:cNvSpPr/>
          <p:nvPr/>
        </p:nvSpPr>
        <p:spPr>
          <a:xfrm>
            <a:off x="4536988" y="5600161"/>
            <a:ext cx="207435" cy="215900"/>
          </a:xfrm>
          <a:prstGeom prst="ellipse">
            <a:avLst/>
          </a:prstGeom>
          <a:solidFill>
            <a:srgbClr val="F79646">
              <a:lumMod val="75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prstClr val="white"/>
              </a:solidFill>
              <a:effectLst/>
              <a:uLnTx/>
              <a:uFillTx/>
              <a:latin typeface="Calibri"/>
              <a:ea typeface="+mn-ea"/>
              <a:cs typeface="+mn-cs"/>
            </a:endParaRPr>
          </a:p>
        </p:txBody>
      </p:sp>
      <p:sp>
        <p:nvSpPr>
          <p:cNvPr id="40" name="Rectangle 39">
            <a:extLst>
              <a:ext uri="{FF2B5EF4-FFF2-40B4-BE49-F238E27FC236}">
                <a16:creationId xmlns:a16="http://schemas.microsoft.com/office/drawing/2014/main" id="{0DEB8A3C-EB65-4724-9154-C41B345A07EE}"/>
              </a:ext>
            </a:extLst>
          </p:cNvPr>
          <p:cNvSpPr/>
          <p:nvPr/>
        </p:nvSpPr>
        <p:spPr>
          <a:xfrm>
            <a:off x="4832106" y="5491269"/>
            <a:ext cx="6760743" cy="392415"/>
          </a:xfrm>
          <a:prstGeom prst="rect">
            <a:avLst/>
          </a:prstGeom>
        </p:spPr>
        <p:txBody>
          <a:bodyPr wrap="square" anchor="ctr">
            <a:spAutoFit/>
          </a:bodyPr>
          <a:lstStyle/>
          <a:p>
            <a:pPr marL="0" marR="0" lvl="0" indent="0" defTabSz="914400" eaLnBrk="1" fontAlgn="auto" latinLnBrk="0" hangingPunct="1">
              <a:lnSpc>
                <a:spcPct val="110000"/>
              </a:lnSpc>
              <a:spcBef>
                <a:spcPts val="0"/>
              </a:spcBef>
              <a:spcAft>
                <a:spcPts val="0"/>
              </a:spcAft>
              <a:buClrTx/>
              <a:buSzPct val="100000"/>
              <a:buFontTx/>
              <a:buNone/>
              <a:tabLst>
                <a:tab pos="342900" algn="l"/>
              </a:tabLst>
              <a:defRPr/>
            </a:pPr>
            <a:r>
              <a:rPr kumimoji="0" lang="en-US" sz="1800" b="0" i="0" u="none" strike="noStrike" kern="0" cap="none" spc="0" normalizeH="0" baseline="0" noProof="0" dirty="0">
                <a:ln>
                  <a:noFill/>
                </a:ln>
                <a:solidFill>
                  <a:prstClr val="black"/>
                </a:solidFill>
                <a:effectLst/>
                <a:uLnTx/>
                <a:uFillTx/>
              </a:rPr>
              <a:t>Works with existing data management solutions</a:t>
            </a:r>
          </a:p>
        </p:txBody>
      </p:sp>
      <p:sp>
        <p:nvSpPr>
          <p:cNvPr id="41" name="Rectangle 40">
            <a:extLst>
              <a:ext uri="{FF2B5EF4-FFF2-40B4-BE49-F238E27FC236}">
                <a16:creationId xmlns:a16="http://schemas.microsoft.com/office/drawing/2014/main" id="{E2B6DD52-1321-49B2-A0E9-9AD16255D723}"/>
              </a:ext>
            </a:extLst>
          </p:cNvPr>
          <p:cNvSpPr/>
          <p:nvPr/>
        </p:nvSpPr>
        <p:spPr>
          <a:xfrm>
            <a:off x="4449221" y="2797173"/>
            <a:ext cx="1505540" cy="338554"/>
          </a:xfrm>
          <a:prstGeom prst="rect">
            <a:avLst/>
          </a:prstGeom>
          <a:solidFill>
            <a:srgbClr val="314C9E"/>
          </a:solidFill>
          <a:ln w="38100" cap="flat" cmpd="sng" algn="ctr">
            <a:solidFill>
              <a:sysClr val="window" lastClr="FFFFFF">
                <a:lumMod val="85000"/>
              </a:sysClr>
            </a:solidFill>
            <a:prstDash val="soli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Helvetica Neue Medium"/>
                <a:cs typeface="Helvetica Neue Medium"/>
              </a:rPr>
              <a:t>MUST HAVES</a:t>
            </a:r>
          </a:p>
        </p:txBody>
      </p:sp>
    </p:spTree>
    <p:extLst>
      <p:ext uri="{BB962C8B-B14F-4D97-AF65-F5344CB8AC3E}">
        <p14:creationId xmlns:p14="http://schemas.microsoft.com/office/powerpoint/2010/main" val="36442545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500"/>
                                        <p:tgtEl>
                                          <p:spTgt spid="26"/>
                                        </p:tgtEl>
                                      </p:cBhvr>
                                    </p:animEffect>
                                  </p:childTnLst>
                                </p:cTn>
                              </p:par>
                              <p:par>
                                <p:cTn id="12" presetID="22" presetClass="entr" presetSubtype="4"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ipe(down)">
                                      <p:cBhvr>
                                        <p:cTn id="14" dur="1000"/>
                                        <p:tgtEl>
                                          <p:spTgt spid="24"/>
                                        </p:tgtEl>
                                      </p:cBhvr>
                                    </p:animEffect>
                                  </p:childTnLst>
                                </p:cTn>
                              </p:par>
                            </p:childTnLst>
                          </p:cTn>
                        </p:par>
                        <p:par>
                          <p:cTn id="15" fill="hold">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ipe(left)">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down)">
                                      <p:cBhvr>
                                        <p:cTn id="23" dur="500"/>
                                        <p:tgtEl>
                                          <p:spTgt spid="28"/>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down)">
                                      <p:cBhvr>
                                        <p:cTn id="30" dur="500"/>
                                        <p:tgtEl>
                                          <p:spTgt spid="29"/>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par>
                          <p:cTn id="35" fill="hold">
                            <p:stCondLst>
                              <p:cond delay="1500"/>
                            </p:stCondLst>
                            <p:childTnLst>
                              <p:par>
                                <p:cTn id="36" presetID="22" presetClass="entr" presetSubtype="4"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down)">
                                      <p:cBhvr>
                                        <p:cTn id="38" dur="500"/>
                                        <p:tgtEl>
                                          <p:spTgt spid="31"/>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par>
                          <p:cTn id="43" fill="hold">
                            <p:stCondLst>
                              <p:cond delay="2500"/>
                            </p:stCondLst>
                            <p:childTnLst>
                              <p:par>
                                <p:cTn id="44" presetID="22" presetClass="entr" presetSubtype="4"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wipe(down)">
                                      <p:cBhvr>
                                        <p:cTn id="46" dur="500"/>
                                        <p:tgtEl>
                                          <p:spTgt spid="33"/>
                                        </p:tgtEl>
                                      </p:cBhvr>
                                    </p:animEffect>
                                  </p:childTnLst>
                                </p:cTn>
                              </p:par>
                            </p:childTnLst>
                          </p:cTn>
                        </p:par>
                        <p:par>
                          <p:cTn id="47" fill="hold">
                            <p:stCondLst>
                              <p:cond delay="3000"/>
                            </p:stCondLst>
                            <p:childTnLst>
                              <p:par>
                                <p:cTn id="48" presetID="22" presetClass="entr" presetSubtype="8"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left)">
                                      <p:cBhvr>
                                        <p:cTn id="50" dur="500"/>
                                        <p:tgtEl>
                                          <p:spTgt spid="30"/>
                                        </p:tgtEl>
                                      </p:cBhvr>
                                    </p:animEffect>
                                  </p:childTnLst>
                                </p:cTn>
                              </p:par>
                            </p:childTnLst>
                          </p:cTn>
                        </p:par>
                        <p:par>
                          <p:cTn id="51" fill="hold">
                            <p:stCondLst>
                              <p:cond delay="3500"/>
                            </p:stCondLst>
                            <p:childTnLst>
                              <p:par>
                                <p:cTn id="52" presetID="22" presetClass="entr" presetSubtype="4" fill="hold" grpId="0"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down)">
                                      <p:cBhvr>
                                        <p:cTn id="54" dur="500"/>
                                        <p:tgtEl>
                                          <p:spTgt spid="35"/>
                                        </p:tgtEl>
                                      </p:cBhvr>
                                    </p:animEffect>
                                  </p:childTnLst>
                                </p:cTn>
                              </p:par>
                            </p:childTnLst>
                          </p:cTn>
                        </p:par>
                        <p:par>
                          <p:cTn id="55" fill="hold">
                            <p:stCondLst>
                              <p:cond delay="4000"/>
                            </p:stCondLst>
                            <p:childTnLst>
                              <p:par>
                                <p:cTn id="56" presetID="22" presetClass="entr" presetSubtype="8" fill="hold" grpId="0" nodeType="after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500"/>
                                        <p:tgtEl>
                                          <p:spTgt spid="34"/>
                                        </p:tgtEl>
                                      </p:cBhvr>
                                    </p:animEffect>
                                  </p:childTnLst>
                                </p:cTn>
                              </p:par>
                            </p:childTnLst>
                          </p:cTn>
                        </p:par>
                        <p:par>
                          <p:cTn id="59" fill="hold">
                            <p:stCondLst>
                              <p:cond delay="4500"/>
                            </p:stCondLst>
                            <p:childTnLst>
                              <p:par>
                                <p:cTn id="60" presetID="22" presetClass="entr" presetSubtype="4" fill="hold" grpId="0" nodeType="after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wipe(down)">
                                      <p:cBhvr>
                                        <p:cTn id="62" dur="500"/>
                                        <p:tgtEl>
                                          <p:spTgt spid="37"/>
                                        </p:tgtEl>
                                      </p:cBhvr>
                                    </p:animEffect>
                                  </p:childTnLst>
                                </p:cTn>
                              </p:par>
                            </p:childTnLst>
                          </p:cTn>
                        </p:par>
                        <p:par>
                          <p:cTn id="63" fill="hold">
                            <p:stCondLst>
                              <p:cond delay="5000"/>
                            </p:stCondLst>
                            <p:childTnLst>
                              <p:par>
                                <p:cTn id="64" presetID="22" presetClass="entr" presetSubtype="8" fill="hold" grpId="0"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childTnLst>
                          </p:cTn>
                        </p:par>
                        <p:par>
                          <p:cTn id="67" fill="hold">
                            <p:stCondLst>
                              <p:cond delay="5500"/>
                            </p:stCondLst>
                            <p:childTnLst>
                              <p:par>
                                <p:cTn id="68" presetID="22" presetClass="entr" presetSubtype="4" fill="hold" grpId="0" nodeType="after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down)">
                                      <p:cBhvr>
                                        <p:cTn id="70" dur="500"/>
                                        <p:tgtEl>
                                          <p:spTgt spid="39"/>
                                        </p:tgtEl>
                                      </p:cBhvr>
                                    </p:animEffect>
                                  </p:childTnLst>
                                </p:cTn>
                              </p:par>
                            </p:childTnLst>
                          </p:cTn>
                        </p:par>
                        <p:par>
                          <p:cTn id="71" fill="hold">
                            <p:stCondLst>
                              <p:cond delay="6000"/>
                            </p:stCondLst>
                            <p:childTnLst>
                              <p:par>
                                <p:cTn id="72" presetID="22" presetClass="entr" presetSubtype="8" fill="hold" grpId="0" nodeType="after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28" grpId="0" animBg="1"/>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303448C0-4AB2-D54F-AB03-6BA1DCD13790}"/>
              </a:ext>
            </a:extLst>
          </p:cNvPr>
          <p:cNvGrpSpPr/>
          <p:nvPr/>
        </p:nvGrpSpPr>
        <p:grpSpPr>
          <a:xfrm>
            <a:off x="4233424" y="1040985"/>
            <a:ext cx="3291840" cy="3291840"/>
            <a:chOff x="4233424" y="1040985"/>
            <a:chExt cx="3291840" cy="3291840"/>
          </a:xfrm>
        </p:grpSpPr>
        <p:sp>
          <p:nvSpPr>
            <p:cNvPr id="66" name="Oval 65">
              <a:extLst>
                <a:ext uri="{FF2B5EF4-FFF2-40B4-BE49-F238E27FC236}">
                  <a16:creationId xmlns:a16="http://schemas.microsoft.com/office/drawing/2014/main" id="{8520429E-D94A-C64F-99A3-134A66D53071}"/>
                </a:ext>
              </a:extLst>
            </p:cNvPr>
            <p:cNvSpPr>
              <a:spLocks/>
            </p:cNvSpPr>
            <p:nvPr/>
          </p:nvSpPr>
          <p:spPr>
            <a:xfrm>
              <a:off x="4233424" y="1040985"/>
              <a:ext cx="3291840" cy="3291840"/>
            </a:xfrm>
            <a:prstGeom prst="ellipse">
              <a:avLst/>
            </a:prstGeom>
            <a:noFill/>
            <a:ln w="127000" cmpd="sng">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Freeform 14">
              <a:extLst>
                <a:ext uri="{FF2B5EF4-FFF2-40B4-BE49-F238E27FC236}">
                  <a16:creationId xmlns:a16="http://schemas.microsoft.com/office/drawing/2014/main" id="{6CA164EA-547C-D84A-B90A-DC502DDB9C0B}"/>
                </a:ext>
              </a:extLst>
            </p:cNvPr>
            <p:cNvSpPr/>
            <p:nvPr/>
          </p:nvSpPr>
          <p:spPr>
            <a:xfrm rot="1850464">
              <a:off x="4867595" y="1690012"/>
              <a:ext cx="2023499" cy="1993787"/>
            </a:xfrm>
            <a:custGeom>
              <a:avLst/>
              <a:gdLst>
                <a:gd name="connsiteX0" fmla="*/ 0 w 1439167"/>
                <a:gd name="connsiteY0" fmla="*/ 719584 h 1439167"/>
                <a:gd name="connsiteX1" fmla="*/ 719584 w 1439167"/>
                <a:gd name="connsiteY1" fmla="*/ 0 h 1439167"/>
                <a:gd name="connsiteX2" fmla="*/ 1439168 w 1439167"/>
                <a:gd name="connsiteY2" fmla="*/ 719584 h 1439167"/>
                <a:gd name="connsiteX3" fmla="*/ 719584 w 1439167"/>
                <a:gd name="connsiteY3" fmla="*/ 1439168 h 1439167"/>
                <a:gd name="connsiteX4" fmla="*/ 0 w 1439167"/>
                <a:gd name="connsiteY4" fmla="*/ 719584 h 143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167" h="1439167">
                  <a:moveTo>
                    <a:pt x="0" y="719584"/>
                  </a:moveTo>
                  <a:cubicBezTo>
                    <a:pt x="0" y="322169"/>
                    <a:pt x="322169" y="0"/>
                    <a:pt x="719584" y="0"/>
                  </a:cubicBezTo>
                  <a:cubicBezTo>
                    <a:pt x="1116999" y="0"/>
                    <a:pt x="1439168" y="322169"/>
                    <a:pt x="1439168" y="719584"/>
                  </a:cubicBezTo>
                  <a:cubicBezTo>
                    <a:pt x="1439168" y="1116999"/>
                    <a:pt x="1116999" y="1439168"/>
                    <a:pt x="719584" y="1439168"/>
                  </a:cubicBezTo>
                  <a:cubicBezTo>
                    <a:pt x="322169" y="1439168"/>
                    <a:pt x="0" y="1116999"/>
                    <a:pt x="0" y="719584"/>
                  </a:cubicBezTo>
                  <a:close/>
                </a:path>
              </a:pathLst>
            </a:custGeom>
            <a:solidFill>
              <a:schemeClr val="bg1">
                <a:lumMod val="8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5201" tIns="335201" rIns="335201" bIns="335201" numCol="1" spcCol="1270" anchor="ctr" anchorCtr="0">
              <a:noAutofit/>
            </a:bodyPr>
            <a:lstStyle/>
            <a:p>
              <a:pPr algn="ctr" defTabSz="1896486">
                <a:lnSpc>
                  <a:spcPct val="90000"/>
                </a:lnSpc>
                <a:spcBef>
                  <a:spcPct val="0"/>
                </a:spcBef>
                <a:spcAft>
                  <a:spcPct val="35000"/>
                </a:spcAft>
              </a:pPr>
              <a:endParaRPr lang="en-GB" sz="4267">
                <a:solidFill>
                  <a:prstClr val="white"/>
                </a:solidFill>
              </a:endParaRPr>
            </a:p>
          </p:txBody>
        </p:sp>
      </p:grpSp>
      <p:pic>
        <p:nvPicPr>
          <p:cNvPr id="95" name="Picture 94" descr="designhub-noclio.png">
            <a:extLst>
              <a:ext uri="{FF2B5EF4-FFF2-40B4-BE49-F238E27FC236}">
                <a16:creationId xmlns:a16="http://schemas.microsoft.com/office/drawing/2014/main" id="{91553C78-4B4D-8E43-9D18-55EC25654A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6144" y="2360000"/>
            <a:ext cx="1796751" cy="620565"/>
          </a:xfrm>
          <a:prstGeom prst="rect">
            <a:avLst/>
          </a:prstGeom>
        </p:spPr>
      </p:pic>
      <p:sp>
        <p:nvSpPr>
          <p:cNvPr id="96" name="Footer Placeholder 2">
            <a:extLst>
              <a:ext uri="{FF2B5EF4-FFF2-40B4-BE49-F238E27FC236}">
                <a16:creationId xmlns:a16="http://schemas.microsoft.com/office/drawing/2014/main" id="{5F7B9235-8237-B744-8BA9-3385877A67EA}"/>
              </a:ext>
            </a:extLst>
          </p:cNvPr>
          <p:cNvSpPr>
            <a:spLocks noGrp="1"/>
          </p:cNvSpPr>
          <p:nvPr>
            <p:ph type="ftr" sz="quarter" idx="11"/>
          </p:nvPr>
        </p:nvSpPr>
        <p:spPr>
          <a:xfrm>
            <a:off x="4038600" y="6356366"/>
            <a:ext cx="4114800" cy="365125"/>
          </a:xfrm>
        </p:spPr>
        <p:txBody>
          <a:bodyPr/>
          <a:lstStyle/>
          <a:p>
            <a:pPr>
              <a:defRPr/>
            </a:pPr>
            <a:r>
              <a:rPr lang="en-GB" dirty="0">
                <a:solidFill>
                  <a:prstClr val="black">
                    <a:tint val="75000"/>
                  </a:prstClr>
                </a:solidFill>
              </a:rPr>
              <a:t>© 2018 ClioSoft Inc.</a:t>
            </a:r>
          </a:p>
        </p:txBody>
      </p:sp>
      <p:sp>
        <p:nvSpPr>
          <p:cNvPr id="97" name="Rounded Rectangle 96">
            <a:extLst>
              <a:ext uri="{FF2B5EF4-FFF2-40B4-BE49-F238E27FC236}">
                <a16:creationId xmlns:a16="http://schemas.microsoft.com/office/drawing/2014/main" id="{3EDCA535-6932-EA4A-B749-21F5214D610F}"/>
              </a:ext>
            </a:extLst>
          </p:cNvPr>
          <p:cNvSpPr/>
          <p:nvPr/>
        </p:nvSpPr>
        <p:spPr>
          <a:xfrm>
            <a:off x="6169519" y="4766573"/>
            <a:ext cx="3941740" cy="1513166"/>
          </a:xfrm>
          <a:prstGeom prst="roundRect">
            <a:avLst/>
          </a:prstGeom>
          <a:noFill/>
          <a:ln w="38100" cmpd="sng">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AAA4C41-B902-454B-9E63-DB6F3A99C27E}"/>
              </a:ext>
            </a:extLst>
          </p:cNvPr>
          <p:cNvSpPr/>
          <p:nvPr/>
        </p:nvSpPr>
        <p:spPr>
          <a:xfrm>
            <a:off x="6710104" y="4568002"/>
            <a:ext cx="1813317" cy="369332"/>
          </a:xfrm>
          <a:prstGeom prst="rect">
            <a:avLst/>
          </a:prstGeom>
          <a:solidFill>
            <a:srgbClr val="FFFFFF"/>
          </a:solidFill>
        </p:spPr>
        <p:txBody>
          <a:bodyPr wrap="none">
            <a:spAutoFit/>
          </a:bodyPr>
          <a:lstStyle/>
          <a:p>
            <a:r>
              <a:rPr lang="en-US" b="1" dirty="0">
                <a:solidFill>
                  <a:srgbClr val="92D050"/>
                </a:solidFill>
                <a:latin typeface="Helvetica Neue Medium"/>
                <a:cs typeface="Helvetica Neue Medium"/>
              </a:rPr>
              <a:t>Crowdsourcing</a:t>
            </a:r>
          </a:p>
        </p:txBody>
      </p:sp>
      <p:sp>
        <p:nvSpPr>
          <p:cNvPr id="99" name="TextBox 98">
            <a:extLst>
              <a:ext uri="{FF2B5EF4-FFF2-40B4-BE49-F238E27FC236}">
                <a16:creationId xmlns:a16="http://schemas.microsoft.com/office/drawing/2014/main" id="{F1B772A0-37D3-A64F-9222-CD11429C9AE1}"/>
              </a:ext>
            </a:extLst>
          </p:cNvPr>
          <p:cNvSpPr txBox="1"/>
          <p:nvPr/>
        </p:nvSpPr>
        <p:spPr>
          <a:xfrm>
            <a:off x="6347154" y="4877757"/>
            <a:ext cx="3854298" cy="1377300"/>
          </a:xfrm>
          <a:prstGeom prst="rect">
            <a:avLst/>
          </a:prstGeom>
        </p:spPr>
        <p:txBody>
          <a:bodyPr wrap="square">
            <a:spAutoFit/>
          </a:bodyPr>
          <a:lstStyle>
            <a:defPPr>
              <a:defRPr lang="en-US"/>
            </a:defPPr>
            <a:lvl1pPr defTabSz="457250">
              <a:defRPr sz="2133">
                <a:solidFill>
                  <a:prstClr val="black"/>
                </a:solidFill>
                <a:latin typeface="Helvetica Neue" panose="02000503040000020004" pitchFamily="50" charset="0"/>
              </a:defRPr>
            </a:lvl1pPr>
          </a:lstStyle>
          <a:p>
            <a:pPr marL="285750" indent="-285750">
              <a:buFont typeface="Wingdings" panose="05000000000000000000" pitchFamily="2" charset="2"/>
              <a:buChar char="§"/>
            </a:pPr>
            <a:r>
              <a:rPr lang="en-US" altLang="en-US" sz="1670" b="1" dirty="0">
                <a:solidFill>
                  <a:schemeClr val="tx1">
                    <a:lumMod val="75000"/>
                    <a:lumOff val="25000"/>
                  </a:schemeClr>
                </a:solidFill>
                <a:latin typeface="+mn-lt"/>
              </a:rPr>
              <a:t>Share your insights</a:t>
            </a:r>
          </a:p>
          <a:p>
            <a:pPr marL="285750" indent="-285750">
              <a:buFont typeface="Wingdings" panose="05000000000000000000" pitchFamily="2" charset="2"/>
              <a:buChar char="§"/>
            </a:pPr>
            <a:r>
              <a:rPr lang="en-GB" altLang="en-US" sz="1670" b="1" dirty="0">
                <a:solidFill>
                  <a:schemeClr val="tx1">
                    <a:lumMod val="75000"/>
                    <a:lumOff val="25000"/>
                  </a:schemeClr>
                </a:solidFill>
                <a:latin typeface="+mn-lt"/>
              </a:rPr>
              <a:t>Use &amp; participate in a growing knowledgebase</a:t>
            </a:r>
          </a:p>
          <a:p>
            <a:pPr marL="285750" indent="-285750">
              <a:buFont typeface="Wingdings" panose="05000000000000000000" pitchFamily="2" charset="2"/>
              <a:buChar char="§"/>
            </a:pPr>
            <a:r>
              <a:rPr lang="en-GB" altLang="en-US" sz="1670" b="1" dirty="0">
                <a:solidFill>
                  <a:schemeClr val="tx1">
                    <a:lumMod val="75000"/>
                    <a:lumOff val="25000"/>
                  </a:schemeClr>
                </a:solidFill>
                <a:latin typeface="+mn-lt"/>
              </a:rPr>
              <a:t>Create interest groups to share expertise</a:t>
            </a:r>
          </a:p>
        </p:txBody>
      </p:sp>
      <p:grpSp>
        <p:nvGrpSpPr>
          <p:cNvPr id="100" name="Group 99">
            <a:extLst>
              <a:ext uri="{FF2B5EF4-FFF2-40B4-BE49-F238E27FC236}">
                <a16:creationId xmlns:a16="http://schemas.microsoft.com/office/drawing/2014/main" id="{793445E2-56B2-DA4A-BC3E-9EBD34A843C6}"/>
              </a:ext>
            </a:extLst>
          </p:cNvPr>
          <p:cNvGrpSpPr/>
          <p:nvPr/>
        </p:nvGrpSpPr>
        <p:grpSpPr>
          <a:xfrm>
            <a:off x="5376967" y="3964286"/>
            <a:ext cx="897210" cy="884036"/>
            <a:chOff x="5376967" y="3964286"/>
            <a:chExt cx="897210" cy="884036"/>
          </a:xfrm>
        </p:grpSpPr>
        <p:sp>
          <p:nvSpPr>
            <p:cNvPr id="101" name="Freeform 17">
              <a:extLst>
                <a:ext uri="{FF2B5EF4-FFF2-40B4-BE49-F238E27FC236}">
                  <a16:creationId xmlns:a16="http://schemas.microsoft.com/office/drawing/2014/main" id="{64D4BEF7-D933-1749-86D5-774E46E61884}"/>
                </a:ext>
              </a:extLst>
            </p:cNvPr>
            <p:cNvSpPr/>
            <p:nvPr/>
          </p:nvSpPr>
          <p:spPr>
            <a:xfrm rot="1850464">
              <a:off x="5376967" y="3964286"/>
              <a:ext cx="897210" cy="884036"/>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92D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964" tIns="233964" rIns="233964" bIns="233964" numCol="1" spcCol="1270" anchor="ctr" anchorCtr="0">
              <a:noAutofit/>
            </a:bodyPr>
            <a:lstStyle/>
            <a:p>
              <a:pPr algn="ctr" defTabSz="1303834">
                <a:lnSpc>
                  <a:spcPct val="90000"/>
                </a:lnSpc>
                <a:spcBef>
                  <a:spcPct val="0"/>
                </a:spcBef>
                <a:spcAft>
                  <a:spcPct val="35000"/>
                </a:spcAft>
              </a:pPr>
              <a:endParaRPr lang="en-GB" sz="2933">
                <a:solidFill>
                  <a:prstClr val="white"/>
                </a:solidFill>
              </a:endParaRPr>
            </a:p>
          </p:txBody>
        </p:sp>
        <p:pic>
          <p:nvPicPr>
            <p:cNvPr id="102" name="Picture 101">
              <a:extLst>
                <a:ext uri="{FF2B5EF4-FFF2-40B4-BE49-F238E27FC236}">
                  <a16:creationId xmlns:a16="http://schemas.microsoft.com/office/drawing/2014/main" id="{F92085A6-EBEB-8C48-88E5-E53F9032BD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86556" y="4098444"/>
              <a:ext cx="655315" cy="655315"/>
            </a:xfrm>
            <a:prstGeom prst="rect">
              <a:avLst/>
            </a:prstGeom>
          </p:spPr>
        </p:pic>
      </p:grpSp>
      <p:sp>
        <p:nvSpPr>
          <p:cNvPr id="103" name="Rectangle 1">
            <a:extLst>
              <a:ext uri="{FF2B5EF4-FFF2-40B4-BE49-F238E27FC236}">
                <a16:creationId xmlns:a16="http://schemas.microsoft.com/office/drawing/2014/main" id="{B380008D-11AE-AA4B-B34F-F7046DD5259A}"/>
              </a:ext>
            </a:extLst>
          </p:cNvPr>
          <p:cNvSpPr>
            <a:spLocks noChangeArrowheads="1"/>
          </p:cNvSpPr>
          <p:nvPr/>
        </p:nvSpPr>
        <p:spPr bwMode="auto">
          <a:xfrm>
            <a:off x="387389" y="181563"/>
            <a:ext cx="9533552"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defRPr>
            </a:lvl1pPr>
            <a:lvl2pPr marL="742950" indent="-285750">
              <a:defRPr sz="1300">
                <a:solidFill>
                  <a:schemeClr val="tx1"/>
                </a:solidFill>
                <a:latin typeface="Calibri" panose="020F0502020204030204" pitchFamily="34" charset="0"/>
              </a:defRPr>
            </a:lvl2pPr>
            <a:lvl3pPr marL="1143000" indent="-228600">
              <a:defRPr sz="1300">
                <a:solidFill>
                  <a:schemeClr val="tx1"/>
                </a:solidFill>
                <a:latin typeface="Calibri" panose="020F0502020204030204" pitchFamily="34" charset="0"/>
              </a:defRPr>
            </a:lvl3pPr>
            <a:lvl4pPr marL="1600200" indent="-228600">
              <a:defRPr sz="1300">
                <a:solidFill>
                  <a:schemeClr val="tx1"/>
                </a:solidFill>
                <a:latin typeface="Calibri" panose="020F0502020204030204" pitchFamily="34" charset="0"/>
              </a:defRPr>
            </a:lvl4pPr>
            <a:lvl5pPr marL="2057400" indent="-228600">
              <a:defRPr sz="1300">
                <a:solidFill>
                  <a:schemeClr val="tx1"/>
                </a:solidFill>
                <a:latin typeface="Calibri" panose="020F0502020204030204" pitchFamily="34" charset="0"/>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defRPr>
            </a:lvl9pPr>
          </a:lstStyle>
          <a:p>
            <a:pPr defTabSz="914377" fontAlgn="base">
              <a:spcBef>
                <a:spcPct val="0"/>
              </a:spcBef>
              <a:spcAft>
                <a:spcPct val="0"/>
              </a:spcAft>
            </a:pPr>
            <a:r>
              <a:rPr lang="en-GB" altLang="en-US" sz="3600" b="1" dirty="0">
                <a:solidFill>
                  <a:srgbClr val="E8621A"/>
                </a:solidFill>
                <a:latin typeface="+mn-lt"/>
              </a:rPr>
              <a:t>User centric collaborative design platform</a:t>
            </a:r>
            <a:endParaRPr lang="en-GB" altLang="en-US" sz="3200" b="1" dirty="0">
              <a:solidFill>
                <a:srgbClr val="E8621A"/>
              </a:solidFill>
              <a:latin typeface="+mn-lt"/>
            </a:endParaRPr>
          </a:p>
        </p:txBody>
      </p:sp>
      <p:cxnSp>
        <p:nvCxnSpPr>
          <p:cNvPr id="104" name="Straight Connector 103">
            <a:extLst>
              <a:ext uri="{FF2B5EF4-FFF2-40B4-BE49-F238E27FC236}">
                <a16:creationId xmlns:a16="http://schemas.microsoft.com/office/drawing/2014/main" id="{FF89818A-11E0-0940-ADC6-CA7D53BCDA7E}"/>
              </a:ext>
            </a:extLst>
          </p:cNvPr>
          <p:cNvCxnSpPr/>
          <p:nvPr/>
        </p:nvCxnSpPr>
        <p:spPr>
          <a:xfrm>
            <a:off x="387389" y="782973"/>
            <a:ext cx="7918702" cy="0"/>
          </a:xfrm>
          <a:prstGeom prst="line">
            <a:avLst/>
          </a:prstGeom>
          <a:ln>
            <a:solidFill>
              <a:srgbClr val="211061"/>
            </a:solidFill>
          </a:ln>
        </p:spPr>
        <p:style>
          <a:lnRef idx="1">
            <a:schemeClr val="accent1"/>
          </a:lnRef>
          <a:fillRef idx="0">
            <a:schemeClr val="accent1"/>
          </a:fillRef>
          <a:effectRef idx="0">
            <a:schemeClr val="accent1"/>
          </a:effectRef>
          <a:fontRef idx="minor">
            <a:schemeClr val="tx1"/>
          </a:fontRef>
        </p:style>
      </p:cxnSp>
      <p:sp>
        <p:nvSpPr>
          <p:cNvPr id="105" name="Slide Number Placeholder 3">
            <a:extLst>
              <a:ext uri="{FF2B5EF4-FFF2-40B4-BE49-F238E27FC236}">
                <a16:creationId xmlns:a16="http://schemas.microsoft.com/office/drawing/2014/main" id="{4C708971-92E9-9A40-BF1E-9B0F27EB4C2E}"/>
              </a:ext>
            </a:extLst>
          </p:cNvPr>
          <p:cNvSpPr>
            <a:spLocks noGrp="1"/>
          </p:cNvSpPr>
          <p:nvPr>
            <p:ph type="sldNum" sz="quarter" idx="12"/>
          </p:nvPr>
        </p:nvSpPr>
        <p:spPr>
          <a:xfrm>
            <a:off x="8610600" y="6356366"/>
            <a:ext cx="2743200" cy="365125"/>
          </a:xfrm>
        </p:spPr>
        <p:txBody>
          <a:bodyPr/>
          <a:lstStyle/>
          <a:p>
            <a:pPr>
              <a:defRPr/>
            </a:pPr>
            <a:fld id="{E393BF9A-16D2-4C86-B318-FDB6B2321889}" type="slidenum">
              <a:rPr lang="en-GB" smtClean="0">
                <a:solidFill>
                  <a:prstClr val="black">
                    <a:tint val="75000"/>
                  </a:prstClr>
                </a:solidFill>
              </a:rPr>
              <a:pPr>
                <a:defRPr/>
              </a:pPr>
              <a:t>8</a:t>
            </a:fld>
            <a:endParaRPr lang="en-GB">
              <a:solidFill>
                <a:prstClr val="black">
                  <a:tint val="75000"/>
                </a:prstClr>
              </a:solidFill>
            </a:endParaRPr>
          </a:p>
        </p:txBody>
      </p:sp>
      <p:sp>
        <p:nvSpPr>
          <p:cNvPr id="106" name="TextBox 105">
            <a:extLst>
              <a:ext uri="{FF2B5EF4-FFF2-40B4-BE49-F238E27FC236}">
                <a16:creationId xmlns:a16="http://schemas.microsoft.com/office/drawing/2014/main" id="{6920C87E-C585-FA4B-8E7F-EF6F31D0D0B3}"/>
              </a:ext>
            </a:extLst>
          </p:cNvPr>
          <p:cNvSpPr txBox="1"/>
          <p:nvPr/>
        </p:nvSpPr>
        <p:spPr>
          <a:xfrm>
            <a:off x="504751" y="1732498"/>
            <a:ext cx="3371492" cy="863313"/>
          </a:xfrm>
          <a:prstGeom prst="rect">
            <a:avLst/>
          </a:prstGeom>
        </p:spPr>
        <p:txBody>
          <a:bodyPr wrap="square">
            <a:spAutoFit/>
          </a:bodyPr>
          <a:lstStyle>
            <a:defPPr>
              <a:defRPr lang="en-US"/>
            </a:defPPr>
            <a:lvl1pPr defTabSz="457250">
              <a:defRPr sz="2133">
                <a:solidFill>
                  <a:prstClr val="black"/>
                </a:solidFill>
                <a:latin typeface="Helvetica Neue" panose="02000503040000020004" pitchFamily="50" charset="0"/>
              </a:defRPr>
            </a:lvl1pPr>
          </a:lstStyle>
          <a:p>
            <a:pPr marL="342900" indent="-342900">
              <a:buClr>
                <a:srgbClr val="C00000"/>
              </a:buClr>
              <a:buFont typeface="Wingdings" panose="05000000000000000000" pitchFamily="2" charset="2"/>
              <a:buChar char="§"/>
            </a:pPr>
            <a:r>
              <a:rPr lang="en-GB" altLang="en-US" sz="1670" b="1" dirty="0">
                <a:solidFill>
                  <a:schemeClr val="tx1">
                    <a:lumMod val="75000"/>
                    <a:lumOff val="25000"/>
                  </a:schemeClr>
                </a:solidFill>
                <a:latin typeface="+mn-lt"/>
              </a:rPr>
              <a:t>Create, share and reuse IP</a:t>
            </a:r>
          </a:p>
          <a:p>
            <a:pPr marL="342900" indent="-342900">
              <a:buClr>
                <a:srgbClr val="C00000"/>
              </a:buClr>
              <a:buFont typeface="Wingdings" panose="05000000000000000000" pitchFamily="2" charset="2"/>
              <a:buChar char="§"/>
            </a:pPr>
            <a:r>
              <a:rPr lang="en-GB" altLang="en-US" sz="1670" b="1" dirty="0">
                <a:solidFill>
                  <a:schemeClr val="tx1">
                    <a:lumMod val="75000"/>
                    <a:lumOff val="25000"/>
                  </a:schemeClr>
                </a:solidFill>
                <a:latin typeface="+mn-lt"/>
              </a:rPr>
              <a:t>Track IP usage</a:t>
            </a:r>
          </a:p>
          <a:p>
            <a:pPr marL="342900" indent="-342900">
              <a:buClr>
                <a:srgbClr val="C00000"/>
              </a:buClr>
              <a:buFont typeface="Wingdings" panose="05000000000000000000" pitchFamily="2" charset="2"/>
              <a:buChar char="§"/>
            </a:pPr>
            <a:r>
              <a:rPr lang="en-GB" altLang="en-US" sz="1670" b="1" dirty="0">
                <a:solidFill>
                  <a:schemeClr val="tx1">
                    <a:lumMod val="75000"/>
                    <a:lumOff val="25000"/>
                  </a:schemeClr>
                </a:solidFill>
                <a:latin typeface="+mn-lt"/>
              </a:rPr>
              <a:t>Notify users on issues and fixes</a:t>
            </a:r>
          </a:p>
        </p:txBody>
      </p:sp>
      <p:grpSp>
        <p:nvGrpSpPr>
          <p:cNvPr id="107" name="Group 106">
            <a:extLst>
              <a:ext uri="{FF2B5EF4-FFF2-40B4-BE49-F238E27FC236}">
                <a16:creationId xmlns:a16="http://schemas.microsoft.com/office/drawing/2014/main" id="{B626B7A9-68BA-9744-9D3F-CB847F62055D}"/>
              </a:ext>
            </a:extLst>
          </p:cNvPr>
          <p:cNvGrpSpPr/>
          <p:nvPr/>
        </p:nvGrpSpPr>
        <p:grpSpPr>
          <a:xfrm>
            <a:off x="3833445" y="1208029"/>
            <a:ext cx="997328" cy="982684"/>
            <a:chOff x="3833445" y="1208029"/>
            <a:chExt cx="997328" cy="982684"/>
          </a:xfrm>
        </p:grpSpPr>
        <p:sp>
          <p:nvSpPr>
            <p:cNvPr id="108" name="Freeform 18">
              <a:extLst>
                <a:ext uri="{FF2B5EF4-FFF2-40B4-BE49-F238E27FC236}">
                  <a16:creationId xmlns:a16="http://schemas.microsoft.com/office/drawing/2014/main" id="{A51AC64A-FC0C-C643-B421-3B9BA2216E0D}"/>
                </a:ext>
              </a:extLst>
            </p:cNvPr>
            <p:cNvSpPr/>
            <p:nvPr/>
          </p:nvSpPr>
          <p:spPr>
            <a:xfrm rot="1850464">
              <a:off x="3833445" y="1208029"/>
              <a:ext cx="997328" cy="982684"/>
            </a:xfrm>
            <a:custGeom>
              <a:avLst/>
              <a:gdLst>
                <a:gd name="connsiteX0" fmla="*/ 0 w 1007417"/>
                <a:gd name="connsiteY0" fmla="*/ 503709 h 1007417"/>
                <a:gd name="connsiteX1" fmla="*/ 503709 w 1007417"/>
                <a:gd name="connsiteY1" fmla="*/ 0 h 1007417"/>
                <a:gd name="connsiteX2" fmla="*/ 1007418 w 1007417"/>
                <a:gd name="connsiteY2" fmla="*/ 503709 h 1007417"/>
                <a:gd name="connsiteX3" fmla="*/ 503709 w 1007417"/>
                <a:gd name="connsiteY3" fmla="*/ 1007418 h 1007417"/>
                <a:gd name="connsiteX4" fmla="*/ 0 w 1007417"/>
                <a:gd name="connsiteY4" fmla="*/ 503709 h 1007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7417" h="1007417">
                  <a:moveTo>
                    <a:pt x="0" y="503709"/>
                  </a:moveTo>
                  <a:cubicBezTo>
                    <a:pt x="0" y="225518"/>
                    <a:pt x="225518" y="0"/>
                    <a:pt x="503709" y="0"/>
                  </a:cubicBezTo>
                  <a:cubicBezTo>
                    <a:pt x="781900" y="0"/>
                    <a:pt x="1007418" y="225518"/>
                    <a:pt x="1007418" y="503709"/>
                  </a:cubicBezTo>
                  <a:cubicBezTo>
                    <a:pt x="1007418" y="781900"/>
                    <a:pt x="781900" y="1007418"/>
                    <a:pt x="503709" y="1007418"/>
                  </a:cubicBezTo>
                  <a:cubicBezTo>
                    <a:pt x="225518" y="1007418"/>
                    <a:pt x="0" y="781900"/>
                    <a:pt x="0" y="503709"/>
                  </a:cubicBezTo>
                  <a:close/>
                </a:path>
              </a:pathLst>
            </a:custGeom>
            <a:solidFill>
              <a:srgbClr val="DE403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3964" tIns="233964" rIns="233964" bIns="233964" numCol="1" spcCol="1270" anchor="ctr" anchorCtr="0">
              <a:noAutofit/>
            </a:bodyPr>
            <a:lstStyle/>
            <a:p>
              <a:pPr algn="ctr" defTabSz="1303834">
                <a:lnSpc>
                  <a:spcPct val="90000"/>
                </a:lnSpc>
                <a:spcBef>
                  <a:spcPct val="0"/>
                </a:spcBef>
                <a:spcAft>
                  <a:spcPct val="35000"/>
                </a:spcAft>
              </a:pPr>
              <a:endParaRPr lang="en-GB" sz="2933">
                <a:solidFill>
                  <a:prstClr val="white"/>
                </a:solidFill>
              </a:endParaRPr>
            </a:p>
          </p:txBody>
        </p:sp>
        <p:pic>
          <p:nvPicPr>
            <p:cNvPr id="109" name="Picture 108">
              <a:extLst>
                <a:ext uri="{FF2B5EF4-FFF2-40B4-BE49-F238E27FC236}">
                  <a16:creationId xmlns:a16="http://schemas.microsoft.com/office/drawing/2014/main" id="{04FBD3B2-39C8-FB4D-83C9-7CBA10C78760}"/>
                </a:ext>
              </a:extLst>
            </p:cNvPr>
            <p:cNvPicPr>
              <a:picLocks noChangeAspect="1"/>
            </p:cNvPicPr>
            <p:nvPr/>
          </p:nvPicPr>
          <p:blipFill>
            <a:blip r:embed="rId5"/>
            <a:stretch>
              <a:fillRect/>
            </a:stretch>
          </p:blipFill>
          <p:spPr>
            <a:xfrm>
              <a:off x="3950230" y="1549490"/>
              <a:ext cx="754802" cy="311398"/>
            </a:xfrm>
            <a:prstGeom prst="rect">
              <a:avLst/>
            </a:prstGeom>
          </p:spPr>
        </p:pic>
      </p:grpSp>
      <p:sp>
        <p:nvSpPr>
          <p:cNvPr id="110" name="Rounded Rectangle 109">
            <a:extLst>
              <a:ext uri="{FF2B5EF4-FFF2-40B4-BE49-F238E27FC236}">
                <a16:creationId xmlns:a16="http://schemas.microsoft.com/office/drawing/2014/main" id="{B580A69F-4560-184E-B8A7-552716B9FB23}"/>
              </a:ext>
            </a:extLst>
          </p:cNvPr>
          <p:cNvSpPr/>
          <p:nvPr/>
        </p:nvSpPr>
        <p:spPr>
          <a:xfrm>
            <a:off x="387389" y="1470474"/>
            <a:ext cx="3392136" cy="1353021"/>
          </a:xfrm>
          <a:prstGeom prst="roundRect">
            <a:avLst/>
          </a:prstGeom>
          <a:noFill/>
          <a:ln w="38100" cmpd="sng">
            <a:solidFill>
              <a:srgbClr val="DE40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2601DBD1-96AA-3D4D-A9EF-619EDD0773BA}"/>
              </a:ext>
            </a:extLst>
          </p:cNvPr>
          <p:cNvSpPr/>
          <p:nvPr/>
        </p:nvSpPr>
        <p:spPr>
          <a:xfrm>
            <a:off x="889076" y="1290832"/>
            <a:ext cx="2378711" cy="369332"/>
          </a:xfrm>
          <a:prstGeom prst="rect">
            <a:avLst/>
          </a:prstGeom>
          <a:solidFill>
            <a:srgbClr val="FFFFFF"/>
          </a:solidFill>
        </p:spPr>
        <p:txBody>
          <a:bodyPr wrap="none">
            <a:spAutoFit/>
          </a:bodyPr>
          <a:lstStyle/>
          <a:p>
            <a:r>
              <a:rPr lang="en-US" b="1" dirty="0">
                <a:solidFill>
                  <a:srgbClr val="B7342E"/>
                </a:solidFill>
                <a:latin typeface="Helvetica Neue Medium"/>
                <a:cs typeface="Helvetica Neue Medium"/>
              </a:rPr>
              <a:t>IP Reuse Ecosystem</a:t>
            </a:r>
          </a:p>
        </p:txBody>
      </p:sp>
      <p:sp>
        <p:nvSpPr>
          <p:cNvPr id="112" name="TextBox 111">
            <a:extLst>
              <a:ext uri="{FF2B5EF4-FFF2-40B4-BE49-F238E27FC236}">
                <a16:creationId xmlns:a16="http://schemas.microsoft.com/office/drawing/2014/main" id="{F60DC3BA-4D63-9E49-A065-611C626742D6}"/>
              </a:ext>
            </a:extLst>
          </p:cNvPr>
          <p:cNvSpPr txBox="1"/>
          <p:nvPr/>
        </p:nvSpPr>
        <p:spPr>
          <a:xfrm>
            <a:off x="8190604" y="1646265"/>
            <a:ext cx="3498549" cy="1120307"/>
          </a:xfrm>
          <a:prstGeom prst="rect">
            <a:avLst/>
          </a:prstGeom>
        </p:spPr>
        <p:txBody>
          <a:bodyPr wrap="square">
            <a:spAutoFit/>
          </a:bodyPr>
          <a:lstStyle>
            <a:defPPr>
              <a:defRPr lang="en-US"/>
            </a:defPPr>
            <a:lvl1pPr defTabSz="457250">
              <a:defRPr sz="2133">
                <a:solidFill>
                  <a:prstClr val="black"/>
                </a:solidFill>
                <a:latin typeface="Helvetica Neue" panose="02000503040000020004" pitchFamily="50" charset="0"/>
              </a:defRPr>
            </a:lvl1pPr>
          </a:lstStyle>
          <a:p>
            <a:pPr marL="342900" indent="-342900">
              <a:buClr>
                <a:srgbClr val="4BACC6">
                  <a:lumMod val="75000"/>
                </a:srgbClr>
              </a:buClr>
              <a:buFont typeface="Wingdings" panose="05000000000000000000" pitchFamily="2" charset="2"/>
              <a:buChar char="§"/>
            </a:pPr>
            <a:r>
              <a:rPr lang="en-GB" altLang="en-US" sz="1670" b="1" dirty="0">
                <a:solidFill>
                  <a:schemeClr val="tx1">
                    <a:lumMod val="75000"/>
                    <a:lumOff val="25000"/>
                  </a:schemeClr>
                </a:solidFill>
                <a:latin typeface="+mn-lt"/>
              </a:rPr>
              <a:t>Home page for designers</a:t>
            </a:r>
          </a:p>
          <a:p>
            <a:pPr marL="342900" indent="-342900">
              <a:buClr>
                <a:srgbClr val="4BACC6">
                  <a:lumMod val="75000"/>
                </a:srgbClr>
              </a:buClr>
              <a:buFont typeface="Wingdings" panose="05000000000000000000" pitchFamily="2" charset="2"/>
              <a:buChar char="§"/>
            </a:pPr>
            <a:r>
              <a:rPr lang="en-GB" altLang="en-US" sz="1670" b="1" dirty="0">
                <a:solidFill>
                  <a:schemeClr val="tx1">
                    <a:lumMod val="75000"/>
                    <a:lumOff val="25000"/>
                  </a:schemeClr>
                </a:solidFill>
                <a:latin typeface="+mn-lt"/>
              </a:rPr>
              <a:t>News feed of of all design activity, status &amp; issues </a:t>
            </a:r>
          </a:p>
          <a:p>
            <a:pPr marL="342900" indent="-342900">
              <a:buClr>
                <a:srgbClr val="4BACC6">
                  <a:lumMod val="75000"/>
                </a:srgbClr>
              </a:buClr>
              <a:buFont typeface="Wingdings" panose="05000000000000000000" pitchFamily="2" charset="2"/>
              <a:buChar char="§"/>
            </a:pPr>
            <a:r>
              <a:rPr lang="en-GB" altLang="en-US" sz="1670" b="1" dirty="0">
                <a:solidFill>
                  <a:schemeClr val="tx1">
                    <a:lumMod val="75000"/>
                    <a:lumOff val="25000"/>
                  </a:schemeClr>
                </a:solidFill>
                <a:latin typeface="+mn-lt"/>
              </a:rPr>
              <a:t>Capture discussion &amp; conclusions</a:t>
            </a:r>
          </a:p>
        </p:txBody>
      </p:sp>
      <p:pic>
        <p:nvPicPr>
          <p:cNvPr id="115" name="Picture 114">
            <a:extLst>
              <a:ext uri="{FF2B5EF4-FFF2-40B4-BE49-F238E27FC236}">
                <a16:creationId xmlns:a16="http://schemas.microsoft.com/office/drawing/2014/main" id="{6C9147CD-C794-114E-8A7B-D3D8374B8C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6045" y="1235671"/>
            <a:ext cx="936320" cy="946280"/>
          </a:xfrm>
          <a:prstGeom prst="rect">
            <a:avLst/>
          </a:prstGeom>
        </p:spPr>
      </p:pic>
      <p:sp>
        <p:nvSpPr>
          <p:cNvPr id="116" name="Rounded Rectangle 115">
            <a:extLst>
              <a:ext uri="{FF2B5EF4-FFF2-40B4-BE49-F238E27FC236}">
                <a16:creationId xmlns:a16="http://schemas.microsoft.com/office/drawing/2014/main" id="{EC90F43B-F546-2243-82FC-8FF2E4ED8C37}"/>
              </a:ext>
            </a:extLst>
          </p:cNvPr>
          <p:cNvSpPr/>
          <p:nvPr/>
        </p:nvSpPr>
        <p:spPr>
          <a:xfrm>
            <a:off x="8079654" y="1408042"/>
            <a:ext cx="3609499" cy="1562402"/>
          </a:xfrm>
          <a:prstGeom prst="roundRect">
            <a:avLst/>
          </a:prstGeom>
          <a:noFill/>
          <a:ln w="38100" cmpd="sng">
            <a:solidFill>
              <a:srgbClr val="7EB2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EB2C0"/>
              </a:solidFill>
            </a:endParaRPr>
          </a:p>
        </p:txBody>
      </p:sp>
      <p:sp>
        <p:nvSpPr>
          <p:cNvPr id="117" name="Rectangle 116">
            <a:extLst>
              <a:ext uri="{FF2B5EF4-FFF2-40B4-BE49-F238E27FC236}">
                <a16:creationId xmlns:a16="http://schemas.microsoft.com/office/drawing/2014/main" id="{71A40A7E-0BF0-8542-A99C-538471853F20}"/>
              </a:ext>
            </a:extLst>
          </p:cNvPr>
          <p:cNvSpPr/>
          <p:nvPr/>
        </p:nvSpPr>
        <p:spPr>
          <a:xfrm>
            <a:off x="8436658" y="1228399"/>
            <a:ext cx="2891143" cy="369332"/>
          </a:xfrm>
          <a:prstGeom prst="rect">
            <a:avLst/>
          </a:prstGeom>
          <a:solidFill>
            <a:srgbClr val="FFFFFF"/>
          </a:solidFill>
        </p:spPr>
        <p:txBody>
          <a:bodyPr wrap="none">
            <a:spAutoFit/>
          </a:bodyPr>
          <a:lstStyle/>
          <a:p>
            <a:r>
              <a:rPr lang="en-US" b="1" dirty="0">
                <a:solidFill>
                  <a:srgbClr val="7EB2C0"/>
                </a:solidFill>
                <a:latin typeface="Helvetica Neue Medium"/>
                <a:cs typeface="Helvetica Neue Medium"/>
              </a:rPr>
              <a:t>Unified Dashboard &amp; Hub</a:t>
            </a:r>
          </a:p>
        </p:txBody>
      </p:sp>
    </p:spTree>
    <p:extLst>
      <p:ext uri="{BB962C8B-B14F-4D97-AF65-F5344CB8AC3E}">
        <p14:creationId xmlns:p14="http://schemas.microsoft.com/office/powerpoint/2010/main" val="42011350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53" presetClass="entr" presetSubtype="16" fill="hold" nodeType="withEffect">
                                  <p:stCondLst>
                                    <p:cond delay="0"/>
                                  </p:stCondLst>
                                  <p:childTnLst>
                                    <p:set>
                                      <p:cBhvr>
                                        <p:cTn id="8" dur="1" fill="hold">
                                          <p:stCondLst>
                                            <p:cond delay="0"/>
                                          </p:stCondLst>
                                        </p:cTn>
                                        <p:tgtEl>
                                          <p:spTgt spid="95"/>
                                        </p:tgtEl>
                                        <p:attrNameLst>
                                          <p:attrName>style.visibility</p:attrName>
                                        </p:attrNameLst>
                                      </p:cBhvr>
                                      <p:to>
                                        <p:strVal val="visible"/>
                                      </p:to>
                                    </p:set>
                                    <p:anim calcmode="lin" valueType="num">
                                      <p:cBhvr>
                                        <p:cTn id="9" dur="750" fill="hold"/>
                                        <p:tgtEl>
                                          <p:spTgt spid="95"/>
                                        </p:tgtEl>
                                        <p:attrNameLst>
                                          <p:attrName>ppt_w</p:attrName>
                                        </p:attrNameLst>
                                      </p:cBhvr>
                                      <p:tavLst>
                                        <p:tav tm="0">
                                          <p:val>
                                            <p:fltVal val="0"/>
                                          </p:val>
                                        </p:tav>
                                        <p:tav tm="100000">
                                          <p:val>
                                            <p:strVal val="#ppt_w"/>
                                          </p:val>
                                        </p:tav>
                                      </p:tavLst>
                                    </p:anim>
                                    <p:anim calcmode="lin" valueType="num">
                                      <p:cBhvr>
                                        <p:cTn id="10" dur="750" fill="hold"/>
                                        <p:tgtEl>
                                          <p:spTgt spid="95"/>
                                        </p:tgtEl>
                                        <p:attrNameLst>
                                          <p:attrName>ppt_h</p:attrName>
                                        </p:attrNameLst>
                                      </p:cBhvr>
                                      <p:tavLst>
                                        <p:tav tm="0">
                                          <p:val>
                                            <p:fltVal val="0"/>
                                          </p:val>
                                        </p:tav>
                                        <p:tav tm="100000">
                                          <p:val>
                                            <p:strVal val="#ppt_h"/>
                                          </p:val>
                                        </p:tav>
                                      </p:tavLst>
                                    </p:anim>
                                    <p:animEffect transition="in" filter="fade">
                                      <p:cBhvr>
                                        <p:cTn id="11" dur="75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1000"/>
                                        <p:tgtEl>
                                          <p:spTgt spid="10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down)">
                                      <p:cBhvr>
                                        <p:cTn id="19" dur="500"/>
                                        <p:tgtEl>
                                          <p:spTgt spid="110"/>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5"/>
                                        </p:tgtEl>
                                        <p:attrNameLst>
                                          <p:attrName>style.visibility</p:attrName>
                                        </p:attrNameLst>
                                      </p:cBhvr>
                                      <p:to>
                                        <p:strVal val="visible"/>
                                      </p:to>
                                    </p:set>
                                    <p:animEffect transition="in" filter="fade">
                                      <p:cBhvr>
                                        <p:cTn id="28" dur="10"/>
                                        <p:tgtEl>
                                          <p:spTgt spid="11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16"/>
                                        </p:tgtEl>
                                        <p:attrNameLst>
                                          <p:attrName>style.visibility</p:attrName>
                                        </p:attrNameLst>
                                      </p:cBhvr>
                                      <p:to>
                                        <p:strVal val="visible"/>
                                      </p:to>
                                    </p:set>
                                    <p:animEffect transition="in" filter="wipe(down)">
                                      <p:cBhvr>
                                        <p:cTn id="31" dur="500"/>
                                        <p:tgtEl>
                                          <p:spTgt spid="116"/>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fade">
                                      <p:cBhvr>
                                        <p:cTn id="40" dur="1000"/>
                                        <p:tgtEl>
                                          <p:spTgt spid="100"/>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wipe(down)">
                                      <p:cBhvr>
                                        <p:cTn id="43" dur="500"/>
                                        <p:tgtEl>
                                          <p:spTgt spid="97"/>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9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p:bldP spid="106" grpId="0"/>
      <p:bldP spid="110" grpId="0" animBg="1"/>
      <p:bldP spid="111" grpId="0" animBg="1"/>
      <p:bldP spid="112" grpId="0"/>
      <p:bldP spid="116" grpId="0" animBg="1"/>
      <p:bldP spid="1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BEE6D6-CFEF-1E4F-A33F-521E13676390}"/>
              </a:ext>
            </a:extLst>
          </p:cNvPr>
          <p:cNvSpPr>
            <a:spLocks noGrp="1"/>
          </p:cNvSpPr>
          <p:nvPr>
            <p:ph type="title"/>
          </p:nvPr>
        </p:nvSpPr>
        <p:spPr>
          <a:xfrm>
            <a:off x="387388" y="232348"/>
            <a:ext cx="8417549" cy="600164"/>
          </a:xfrm>
        </p:spPr>
        <p:txBody>
          <a:bodyPr/>
          <a:lstStyle/>
          <a:p>
            <a:r>
              <a:rPr lang="en-GB" altLang="en-US" dirty="0"/>
              <a:t>IP reuse eco-system</a:t>
            </a:r>
            <a:endParaRPr lang="en-US" dirty="0"/>
          </a:p>
        </p:txBody>
      </p:sp>
      <p:sp>
        <p:nvSpPr>
          <p:cNvPr id="18" name="Footer Placeholder 3">
            <a:extLst>
              <a:ext uri="{FF2B5EF4-FFF2-40B4-BE49-F238E27FC236}">
                <a16:creationId xmlns:a16="http://schemas.microsoft.com/office/drawing/2014/main" id="{AF19DB29-4215-6E49-B3DD-A1DE0A86C2D5}"/>
              </a:ext>
            </a:extLst>
          </p:cNvPr>
          <p:cNvSpPr>
            <a:spLocks noGrp="1"/>
          </p:cNvSpPr>
          <p:nvPr>
            <p:ph type="ftr" sz="quarter" idx="11"/>
          </p:nvPr>
        </p:nvSpPr>
        <p:spPr>
          <a:xfrm>
            <a:off x="4038600" y="6356366"/>
            <a:ext cx="4114800" cy="365125"/>
          </a:xfrm>
        </p:spPr>
        <p:txBody>
          <a:bodyPr/>
          <a:lstStyle/>
          <a:p>
            <a:r>
              <a:rPr lang="en-GB" dirty="0"/>
              <a:t>© 2018 </a:t>
            </a:r>
            <a:r>
              <a:rPr lang="en-GB" dirty="0" err="1"/>
              <a:t>ClioSoft</a:t>
            </a:r>
            <a:r>
              <a:rPr lang="en-GB" dirty="0"/>
              <a:t> Inc.</a:t>
            </a:r>
          </a:p>
        </p:txBody>
      </p:sp>
      <p:sp>
        <p:nvSpPr>
          <p:cNvPr id="19" name="Slide Number Placeholder 4">
            <a:extLst>
              <a:ext uri="{FF2B5EF4-FFF2-40B4-BE49-F238E27FC236}">
                <a16:creationId xmlns:a16="http://schemas.microsoft.com/office/drawing/2014/main" id="{22B679B2-C92A-B34F-AD49-BE7908395965}"/>
              </a:ext>
            </a:extLst>
          </p:cNvPr>
          <p:cNvSpPr>
            <a:spLocks noGrp="1"/>
          </p:cNvSpPr>
          <p:nvPr>
            <p:ph type="sldNum" sz="quarter" idx="12"/>
          </p:nvPr>
        </p:nvSpPr>
        <p:spPr>
          <a:xfrm>
            <a:off x="8610600" y="6356366"/>
            <a:ext cx="2743200" cy="365125"/>
          </a:xfrm>
        </p:spPr>
        <p:txBody>
          <a:bodyPr/>
          <a:lstStyle/>
          <a:p>
            <a:fld id="{6A06CF83-A3FC-4A83-8261-0B5B9EE574CC}" type="slidenum">
              <a:rPr lang="en-GB" smtClean="0"/>
              <a:t>9</a:t>
            </a:fld>
            <a:endParaRPr lang="en-GB" dirty="0"/>
          </a:p>
        </p:txBody>
      </p:sp>
      <p:sp>
        <p:nvSpPr>
          <p:cNvPr id="20" name="TextBox 19">
            <a:extLst>
              <a:ext uri="{FF2B5EF4-FFF2-40B4-BE49-F238E27FC236}">
                <a16:creationId xmlns:a16="http://schemas.microsoft.com/office/drawing/2014/main" id="{764807A8-ED74-224B-B413-3E89C1ACFDF5}"/>
              </a:ext>
            </a:extLst>
          </p:cNvPr>
          <p:cNvSpPr txBox="1"/>
          <p:nvPr/>
        </p:nvSpPr>
        <p:spPr>
          <a:xfrm>
            <a:off x="6738403" y="4898485"/>
            <a:ext cx="3371492" cy="1120307"/>
          </a:xfrm>
          <a:prstGeom prst="rect">
            <a:avLst/>
          </a:prstGeom>
        </p:spPr>
        <p:txBody>
          <a:bodyPr wrap="square">
            <a:spAutoFit/>
          </a:bodyPr>
          <a:lstStyle>
            <a:defPPr>
              <a:defRPr lang="en-US"/>
            </a:defPPr>
            <a:lvl1pPr defTabSz="457250">
              <a:defRPr sz="2133">
                <a:solidFill>
                  <a:prstClr val="black"/>
                </a:solidFill>
                <a:latin typeface="Helvetica Neue" panose="02000503040000020004" pitchFamily="50" charset="0"/>
              </a:defRPr>
            </a:lvl1pPr>
          </a:lstStyle>
          <a:p>
            <a:pPr marL="342900" indent="-342900">
              <a:buClr>
                <a:srgbClr val="C00000"/>
              </a:buClr>
              <a:buFont typeface="Wingdings" panose="05000000000000000000" pitchFamily="2" charset="2"/>
              <a:buChar char="§"/>
            </a:pPr>
            <a:r>
              <a:rPr lang="en-GB" altLang="en-US" sz="1670" b="1" dirty="0">
                <a:solidFill>
                  <a:schemeClr val="tx1">
                    <a:lumMod val="75000"/>
                    <a:lumOff val="25000"/>
                  </a:schemeClr>
                </a:solidFill>
                <a:latin typeface="+mn-lt"/>
              </a:rPr>
              <a:t>Publish internal and 3rd party IP</a:t>
            </a:r>
          </a:p>
          <a:p>
            <a:pPr marL="342900" indent="-342900">
              <a:buClr>
                <a:srgbClr val="C00000"/>
              </a:buClr>
              <a:buFont typeface="Wingdings" panose="05000000000000000000" pitchFamily="2" charset="2"/>
              <a:buChar char="§"/>
            </a:pPr>
            <a:r>
              <a:rPr lang="en-GB" altLang="en-US" sz="1670" b="1" dirty="0">
                <a:solidFill>
                  <a:schemeClr val="tx1">
                    <a:lumMod val="75000"/>
                    <a:lumOff val="25000"/>
                  </a:schemeClr>
                </a:solidFill>
                <a:latin typeface="+mn-lt"/>
              </a:rPr>
              <a:t>Track IP usage and dependencies</a:t>
            </a:r>
          </a:p>
          <a:p>
            <a:pPr marL="342900" indent="-342900">
              <a:buClr>
                <a:srgbClr val="C00000"/>
              </a:buClr>
              <a:buFont typeface="Wingdings" panose="05000000000000000000" pitchFamily="2" charset="2"/>
              <a:buChar char="§"/>
            </a:pPr>
            <a:r>
              <a:rPr lang="en-GB" altLang="en-US" sz="1670" b="1" dirty="0">
                <a:solidFill>
                  <a:schemeClr val="tx1">
                    <a:lumMod val="75000"/>
                    <a:lumOff val="25000"/>
                  </a:schemeClr>
                </a:solidFill>
                <a:latin typeface="+mn-lt"/>
              </a:rPr>
              <a:t>Feedback to incentivize sharing</a:t>
            </a:r>
          </a:p>
        </p:txBody>
      </p:sp>
      <p:sp>
        <p:nvSpPr>
          <p:cNvPr id="21" name="Rounded Rectangle 20">
            <a:extLst>
              <a:ext uri="{FF2B5EF4-FFF2-40B4-BE49-F238E27FC236}">
                <a16:creationId xmlns:a16="http://schemas.microsoft.com/office/drawing/2014/main" id="{B1A0C2A9-104C-3D43-94B4-5A6E80D5E48B}"/>
              </a:ext>
            </a:extLst>
          </p:cNvPr>
          <p:cNvSpPr/>
          <p:nvPr/>
        </p:nvSpPr>
        <p:spPr>
          <a:xfrm>
            <a:off x="6621040" y="4646293"/>
            <a:ext cx="3713405" cy="1457960"/>
          </a:xfrm>
          <a:prstGeom prst="roundRect">
            <a:avLst/>
          </a:prstGeom>
          <a:noFill/>
          <a:ln w="38100" cmpd="sng">
            <a:solidFill>
              <a:srgbClr val="DE403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3D4C56-C68B-604E-917A-35182C2EB551}"/>
              </a:ext>
            </a:extLst>
          </p:cNvPr>
          <p:cNvSpPr/>
          <p:nvPr/>
        </p:nvSpPr>
        <p:spPr>
          <a:xfrm>
            <a:off x="7053904" y="4466651"/>
            <a:ext cx="978153" cy="369332"/>
          </a:xfrm>
          <a:prstGeom prst="rect">
            <a:avLst/>
          </a:prstGeom>
          <a:solidFill>
            <a:srgbClr val="FFFFFF"/>
          </a:solidFill>
        </p:spPr>
        <p:txBody>
          <a:bodyPr wrap="none">
            <a:spAutoFit/>
          </a:bodyPr>
          <a:lstStyle/>
          <a:p>
            <a:r>
              <a:rPr lang="en-US" b="1" dirty="0">
                <a:solidFill>
                  <a:srgbClr val="B7342E"/>
                </a:solidFill>
                <a:latin typeface="Helvetica Neue Medium"/>
                <a:cs typeface="Helvetica Neue Medium"/>
              </a:rPr>
              <a:t>Publish</a:t>
            </a:r>
          </a:p>
        </p:txBody>
      </p:sp>
      <p:sp>
        <p:nvSpPr>
          <p:cNvPr id="23" name="TextBox 22">
            <a:extLst>
              <a:ext uri="{FF2B5EF4-FFF2-40B4-BE49-F238E27FC236}">
                <a16:creationId xmlns:a16="http://schemas.microsoft.com/office/drawing/2014/main" id="{A68DD48F-7C12-104F-9046-99AA34180174}"/>
              </a:ext>
            </a:extLst>
          </p:cNvPr>
          <p:cNvSpPr txBox="1"/>
          <p:nvPr/>
        </p:nvSpPr>
        <p:spPr>
          <a:xfrm>
            <a:off x="471299" y="2531169"/>
            <a:ext cx="3687180" cy="1120307"/>
          </a:xfrm>
          <a:prstGeom prst="rect">
            <a:avLst/>
          </a:prstGeom>
        </p:spPr>
        <p:txBody>
          <a:bodyPr wrap="square">
            <a:spAutoFit/>
          </a:bodyPr>
          <a:lstStyle>
            <a:defPPr>
              <a:defRPr lang="en-US"/>
            </a:defPPr>
            <a:lvl1pPr defTabSz="457250">
              <a:defRPr sz="2133">
                <a:solidFill>
                  <a:prstClr val="black"/>
                </a:solidFill>
                <a:latin typeface="Helvetica Neue" panose="02000503040000020004" pitchFamily="50" charset="0"/>
              </a:defRPr>
            </a:lvl1pPr>
          </a:lstStyle>
          <a:p>
            <a:pPr marL="342900" indent="-342900">
              <a:buClr>
                <a:srgbClr val="4BACC6">
                  <a:lumMod val="75000"/>
                </a:srgbClr>
              </a:buClr>
              <a:buFont typeface="Wingdings" panose="05000000000000000000" pitchFamily="2" charset="2"/>
              <a:buChar char="§"/>
            </a:pPr>
            <a:r>
              <a:rPr lang="en-GB" altLang="en-US" sz="1670" b="1" dirty="0">
                <a:solidFill>
                  <a:schemeClr val="tx1">
                    <a:lumMod val="75000"/>
                    <a:lumOff val="25000"/>
                  </a:schemeClr>
                </a:solidFill>
                <a:latin typeface="+mn-lt"/>
              </a:rPr>
              <a:t>Web based </a:t>
            </a:r>
            <a:r>
              <a:rPr lang="en-GB" altLang="en-US" sz="1670" b="1">
                <a:solidFill>
                  <a:schemeClr val="tx1">
                    <a:lumMod val="75000"/>
                    <a:lumOff val="25000"/>
                  </a:schemeClr>
                </a:solidFill>
                <a:latin typeface="+mn-lt"/>
              </a:rPr>
              <a:t>catalog </a:t>
            </a:r>
            <a:r>
              <a:rPr lang="en-GB" altLang="en-US" sz="1670" b="1" dirty="0">
                <a:solidFill>
                  <a:schemeClr val="tx1">
                    <a:lumMod val="75000"/>
                    <a:lumOff val="25000"/>
                  </a:schemeClr>
                </a:solidFill>
                <a:latin typeface="+mn-lt"/>
              </a:rPr>
              <a:t>accessible across the enterprise</a:t>
            </a:r>
          </a:p>
          <a:p>
            <a:pPr marL="342900" indent="-342900">
              <a:buClr>
                <a:srgbClr val="4BACC6">
                  <a:lumMod val="75000"/>
                </a:srgbClr>
              </a:buClr>
              <a:buFont typeface="Wingdings" panose="05000000000000000000" pitchFamily="2" charset="2"/>
              <a:buChar char="§"/>
            </a:pPr>
            <a:r>
              <a:rPr lang="en-GB" altLang="en-US" sz="1670" b="1" dirty="0">
                <a:solidFill>
                  <a:schemeClr val="tx1">
                    <a:lumMod val="75000"/>
                    <a:lumOff val="25000"/>
                  </a:schemeClr>
                </a:solidFill>
                <a:latin typeface="+mn-lt"/>
              </a:rPr>
              <a:t>Search and compare</a:t>
            </a:r>
          </a:p>
          <a:p>
            <a:pPr marL="342900" indent="-342900">
              <a:buClr>
                <a:srgbClr val="4BACC6">
                  <a:lumMod val="75000"/>
                </a:srgbClr>
              </a:buClr>
              <a:buFont typeface="Wingdings" panose="05000000000000000000" pitchFamily="2" charset="2"/>
              <a:buChar char="§"/>
            </a:pPr>
            <a:r>
              <a:rPr lang="en-GB" altLang="en-US" sz="1670" b="1" dirty="0">
                <a:solidFill>
                  <a:schemeClr val="tx1">
                    <a:lumMod val="75000"/>
                    <a:lumOff val="25000"/>
                  </a:schemeClr>
                </a:solidFill>
                <a:latin typeface="+mn-lt"/>
              </a:rPr>
              <a:t>Get IP details and gauge quality</a:t>
            </a:r>
          </a:p>
        </p:txBody>
      </p:sp>
      <p:sp>
        <p:nvSpPr>
          <p:cNvPr id="24" name="Rounded Rectangle 23">
            <a:extLst>
              <a:ext uri="{FF2B5EF4-FFF2-40B4-BE49-F238E27FC236}">
                <a16:creationId xmlns:a16="http://schemas.microsoft.com/office/drawing/2014/main" id="{534660BF-3468-5E41-9802-DB43F33C4E68}"/>
              </a:ext>
            </a:extLst>
          </p:cNvPr>
          <p:cNvSpPr/>
          <p:nvPr/>
        </p:nvSpPr>
        <p:spPr>
          <a:xfrm>
            <a:off x="360349" y="2292946"/>
            <a:ext cx="3609499" cy="1562402"/>
          </a:xfrm>
          <a:prstGeom prst="roundRect">
            <a:avLst/>
          </a:prstGeom>
          <a:noFill/>
          <a:ln w="38100" cmpd="sng">
            <a:solidFill>
              <a:srgbClr val="7EB2C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EB2C0"/>
              </a:solidFill>
            </a:endParaRPr>
          </a:p>
        </p:txBody>
      </p:sp>
      <p:sp>
        <p:nvSpPr>
          <p:cNvPr id="25" name="Rectangle 24">
            <a:extLst>
              <a:ext uri="{FF2B5EF4-FFF2-40B4-BE49-F238E27FC236}">
                <a16:creationId xmlns:a16="http://schemas.microsoft.com/office/drawing/2014/main" id="{7A88D879-E83A-7A41-B233-1CFEFA01D4A6}"/>
              </a:ext>
            </a:extLst>
          </p:cNvPr>
          <p:cNvSpPr/>
          <p:nvPr/>
        </p:nvSpPr>
        <p:spPr>
          <a:xfrm>
            <a:off x="805841" y="2113303"/>
            <a:ext cx="651140" cy="369332"/>
          </a:xfrm>
          <a:prstGeom prst="rect">
            <a:avLst/>
          </a:prstGeom>
          <a:solidFill>
            <a:srgbClr val="FFFFFF"/>
          </a:solidFill>
        </p:spPr>
        <p:txBody>
          <a:bodyPr wrap="none">
            <a:spAutoFit/>
          </a:bodyPr>
          <a:lstStyle/>
          <a:p>
            <a:r>
              <a:rPr lang="en-US" b="1" dirty="0">
                <a:solidFill>
                  <a:srgbClr val="7EB2C0"/>
                </a:solidFill>
                <a:latin typeface="Helvetica Neue Medium"/>
                <a:cs typeface="Helvetica Neue Medium"/>
              </a:rPr>
              <a:t>Find</a:t>
            </a:r>
          </a:p>
        </p:txBody>
      </p:sp>
      <p:sp>
        <p:nvSpPr>
          <p:cNvPr id="26" name="Rounded Rectangle 25">
            <a:extLst>
              <a:ext uri="{FF2B5EF4-FFF2-40B4-BE49-F238E27FC236}">
                <a16:creationId xmlns:a16="http://schemas.microsoft.com/office/drawing/2014/main" id="{0AC2EA77-3BD5-6A49-9962-47930A9CBB05}"/>
              </a:ext>
            </a:extLst>
          </p:cNvPr>
          <p:cNvSpPr/>
          <p:nvPr/>
        </p:nvSpPr>
        <p:spPr>
          <a:xfrm>
            <a:off x="7053904" y="1228984"/>
            <a:ext cx="3941740" cy="1513166"/>
          </a:xfrm>
          <a:prstGeom prst="roundRect">
            <a:avLst/>
          </a:prstGeom>
          <a:noFill/>
          <a:ln w="38100" cmpd="sng">
            <a:solidFill>
              <a:srgbClr val="92D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4E26134-C76E-5F42-ADBA-A16020D5190F}"/>
              </a:ext>
            </a:extLst>
          </p:cNvPr>
          <p:cNvSpPr/>
          <p:nvPr/>
        </p:nvSpPr>
        <p:spPr>
          <a:xfrm>
            <a:off x="7468210" y="1012154"/>
            <a:ext cx="857927" cy="369332"/>
          </a:xfrm>
          <a:prstGeom prst="rect">
            <a:avLst/>
          </a:prstGeom>
          <a:solidFill>
            <a:srgbClr val="FFFFFF"/>
          </a:solidFill>
        </p:spPr>
        <p:txBody>
          <a:bodyPr wrap="none">
            <a:spAutoFit/>
          </a:bodyPr>
          <a:lstStyle/>
          <a:p>
            <a:r>
              <a:rPr lang="en-US" b="1" dirty="0">
                <a:solidFill>
                  <a:srgbClr val="92D050"/>
                </a:solidFill>
                <a:latin typeface="Helvetica Neue Medium"/>
                <a:cs typeface="Helvetica Neue Medium"/>
              </a:rPr>
              <a:t>Reuse</a:t>
            </a:r>
          </a:p>
        </p:txBody>
      </p:sp>
      <p:sp>
        <p:nvSpPr>
          <p:cNvPr id="28" name="TextBox 27">
            <a:extLst>
              <a:ext uri="{FF2B5EF4-FFF2-40B4-BE49-F238E27FC236}">
                <a16:creationId xmlns:a16="http://schemas.microsoft.com/office/drawing/2014/main" id="{EB5B2923-CB3A-834C-A0AC-6EA2654DEA18}"/>
              </a:ext>
            </a:extLst>
          </p:cNvPr>
          <p:cNvSpPr txBox="1"/>
          <p:nvPr/>
        </p:nvSpPr>
        <p:spPr>
          <a:xfrm>
            <a:off x="7211541" y="1429550"/>
            <a:ext cx="3854298" cy="1120307"/>
          </a:xfrm>
          <a:prstGeom prst="rect">
            <a:avLst/>
          </a:prstGeom>
        </p:spPr>
        <p:txBody>
          <a:bodyPr wrap="square">
            <a:spAutoFit/>
          </a:bodyPr>
          <a:lstStyle>
            <a:defPPr>
              <a:defRPr lang="en-US"/>
            </a:defPPr>
            <a:lvl1pPr defTabSz="457250">
              <a:defRPr sz="2133">
                <a:solidFill>
                  <a:prstClr val="black"/>
                </a:solidFill>
                <a:latin typeface="Helvetica Neue" panose="02000503040000020004" pitchFamily="50" charset="0"/>
              </a:defRPr>
            </a:lvl1pPr>
          </a:lstStyle>
          <a:p>
            <a:pPr marL="285750" indent="-285750">
              <a:buFont typeface="Wingdings" panose="05000000000000000000" pitchFamily="2" charset="2"/>
              <a:buChar char="§"/>
            </a:pPr>
            <a:r>
              <a:rPr lang="en-US" altLang="en-US" sz="1670" b="1" dirty="0">
                <a:solidFill>
                  <a:schemeClr val="tx1">
                    <a:lumMod val="75000"/>
                    <a:lumOff val="25000"/>
                  </a:schemeClr>
                </a:solidFill>
                <a:latin typeface="+mn-lt"/>
              </a:rPr>
              <a:t>Track IP issues, defects and their resolutions</a:t>
            </a:r>
          </a:p>
          <a:p>
            <a:pPr marL="285750" indent="-285750">
              <a:buFont typeface="Wingdings" panose="05000000000000000000" pitchFamily="2" charset="2"/>
              <a:buChar char="§"/>
            </a:pPr>
            <a:r>
              <a:rPr lang="en-US" altLang="en-US" sz="1670" b="1" dirty="0">
                <a:solidFill>
                  <a:schemeClr val="tx1">
                    <a:lumMod val="75000"/>
                    <a:lumOff val="25000"/>
                  </a:schemeClr>
                </a:solidFill>
                <a:latin typeface="+mn-lt"/>
              </a:rPr>
              <a:t>Dedicated forum &amp; knowledge base</a:t>
            </a:r>
          </a:p>
          <a:p>
            <a:pPr marL="285750" indent="-285750">
              <a:buFont typeface="Wingdings" panose="05000000000000000000" pitchFamily="2" charset="2"/>
              <a:buChar char="§"/>
            </a:pPr>
            <a:r>
              <a:rPr lang="en-GB" altLang="en-US" sz="1670" b="1" dirty="0">
                <a:solidFill>
                  <a:schemeClr val="tx1">
                    <a:lumMod val="75000"/>
                    <a:lumOff val="25000"/>
                  </a:schemeClr>
                </a:solidFill>
                <a:latin typeface="+mn-lt"/>
              </a:rPr>
              <a:t>Notification of new issues &amp; releases</a:t>
            </a:r>
          </a:p>
        </p:txBody>
      </p:sp>
      <p:pic>
        <p:nvPicPr>
          <p:cNvPr id="29" name="Picture 28">
            <a:extLst>
              <a:ext uri="{FF2B5EF4-FFF2-40B4-BE49-F238E27FC236}">
                <a16:creationId xmlns:a16="http://schemas.microsoft.com/office/drawing/2014/main" id="{569D874A-89A4-B745-93A5-F34AD286DE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5168" y="1633678"/>
            <a:ext cx="5342920" cy="3669409"/>
          </a:xfrm>
          <a:prstGeom prst="rect">
            <a:avLst/>
          </a:prstGeom>
        </p:spPr>
      </p:pic>
    </p:spTree>
    <p:extLst>
      <p:ext uri="{BB962C8B-B14F-4D97-AF65-F5344CB8AC3E}">
        <p14:creationId xmlns:p14="http://schemas.microsoft.com/office/powerpoint/2010/main" val="10653324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down)">
                                      <p:cBhvr>
                                        <p:cTn id="22" dur="500"/>
                                        <p:tgtEl>
                                          <p:spTgt spid="26"/>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par>
                                <p:cTn id="32" presetID="1"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P spid="23" grpId="0"/>
      <p:bldP spid="24" grpId="0" animBg="1"/>
      <p:bldP spid="25" grpId="0" animBg="1"/>
      <p:bldP spid="26" grpId="0" animBg="1"/>
      <p:bldP spid="27" grpId="0" animBg="1"/>
      <p:bldP spid="28" grpId="0"/>
    </p:bldLst>
  </p:timing>
</p:sld>
</file>

<file path=ppt/theme/theme1.xml><?xml version="1.0" encoding="utf-8"?>
<a:theme xmlns:a="http://schemas.openxmlformats.org/drawingml/2006/main" name="Office Theme">
  <a:themeElements>
    <a:clrScheme name="ClioSoft">
      <a:dk1>
        <a:sysClr val="windowText" lastClr="000000"/>
      </a:dk1>
      <a:lt1>
        <a:sysClr val="window" lastClr="FFFFFF"/>
      </a:lt1>
      <a:dk2>
        <a:srgbClr val="44546A"/>
      </a:dk2>
      <a:lt2>
        <a:srgbClr val="E7E6E6"/>
      </a:lt2>
      <a:accent1>
        <a:srgbClr val="7F7F7F"/>
      </a:accent1>
      <a:accent2>
        <a:srgbClr val="3E3497"/>
      </a:accent2>
      <a:accent3>
        <a:srgbClr val="E8621A"/>
      </a:accent3>
      <a:accent4>
        <a:srgbClr val="262626"/>
      </a:accent4>
      <a:accent5>
        <a:srgbClr val="C00000"/>
      </a:accent5>
      <a:accent6>
        <a:srgbClr val="215968"/>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13272</TotalTime>
  <Words>1137</Words>
  <Application>Microsoft Macintosh PowerPoint</Application>
  <PresentationFormat>Widescreen</PresentationFormat>
  <Paragraphs>179</Paragraphs>
  <Slides>19</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宋体</vt:lpstr>
      <vt:lpstr>Arial</vt:lpstr>
      <vt:lpstr>Calibri</vt:lpstr>
      <vt:lpstr>Courier New</vt:lpstr>
      <vt:lpstr>Helvetica Neue</vt:lpstr>
      <vt:lpstr>Helvetica Neue Medium</vt:lpstr>
      <vt:lpstr>Lato</vt:lpstr>
      <vt:lpstr>Lato Regular</vt:lpstr>
      <vt:lpstr>Mangal</vt:lpstr>
      <vt:lpstr>Wingdings</vt:lpstr>
      <vt:lpstr>Office Theme</vt:lpstr>
      <vt:lpstr>Reusing Your Analog IPs Successfully For Tapeouts </vt:lpstr>
      <vt:lpstr>About us</vt:lpstr>
      <vt:lpstr>Our products</vt:lpstr>
      <vt:lpstr>Why is analog IP reuse becoming important?</vt:lpstr>
      <vt:lpstr>Questions … Questions …</vt:lpstr>
      <vt:lpstr>I want this IP …</vt:lpstr>
      <vt:lpstr>What is the solution?</vt:lpstr>
      <vt:lpstr>PowerPoint Presentation</vt:lpstr>
      <vt:lpstr>IP reuse eco-system</vt:lpstr>
      <vt:lpstr>Unified project dashboard &amp; hub</vt:lpstr>
      <vt:lpstr>Aggregate all project information</vt:lpstr>
      <vt:lpstr>Access designHUB from Cadence Virtuoso</vt:lpstr>
      <vt:lpstr>Publish IP from Cadence Virtuoso</vt:lpstr>
      <vt:lpstr>Get IP from Cadence Virtuoso</vt:lpstr>
      <vt:lpstr>Dependency tracking</vt:lpstr>
      <vt:lpstr>Store design data where you want</vt:lpstr>
      <vt:lpstr>Enterprise crowdsourcing platform</vt:lpstr>
      <vt:lpstr>PowerPoint Presentation</vt:lpstr>
      <vt:lpstr>PowerPoint Presentation</vt:lpstr>
    </vt:vector>
  </TitlesOfParts>
  <Manager/>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ClioSoft Powerpoint Template</dc:title>
  <dc:subject/>
  <dc:creator>ClioSoft Team</dc:creator>
  <cp:keywords/>
  <dc:description/>
  <cp:lastModifiedBy>Nupur Bhonge</cp:lastModifiedBy>
  <cp:revision>132</cp:revision>
  <dcterms:created xsi:type="dcterms:W3CDTF">2016-12-12T19:45:08Z</dcterms:created>
  <dcterms:modified xsi:type="dcterms:W3CDTF">2018-06-21T14:26:04Z</dcterms:modified>
  <cp:category/>
</cp:coreProperties>
</file>